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5" r:id="rId5"/>
    <p:sldId id="271" r:id="rId6"/>
    <p:sldId id="266" r:id="rId7"/>
    <p:sldId id="275" r:id="rId8"/>
    <p:sldId id="268" r:id="rId9"/>
    <p:sldId id="267" r:id="rId10"/>
    <p:sldId id="269" r:id="rId11"/>
    <p:sldId id="273" r:id="rId12"/>
    <p:sldId id="270" r:id="rId13"/>
    <p:sldId id="274" r:id="rId14"/>
    <p:sldId id="272" r:id="rId1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8462-F39F-4E6F-8141-B08D6AE2B015}" type="datetimeFigureOut">
              <a:rPr lang="es-ES" smtClean="0"/>
              <a:pPr/>
              <a:t>31/05/2021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4004-A948-4E6B-B0A9-E9E76F21C084}" type="slidenum">
              <a:rPr lang="es-ES" smtClean="0"/>
              <a:pPr/>
              <a:t>‹#›</a:t>
            </a:fld>
            <a:endParaRPr lang="es-ES"/>
          </a:p>
        </p:txBody>
      </p:sp>
      <p:pic>
        <p:nvPicPr>
          <p:cNvPr id="7" name="Imagen 7">
            <a:extLst>
              <a:ext uri="{FF2B5EF4-FFF2-40B4-BE49-F238E27FC236}">
                <a16:creationId xmlns:a16="http://schemas.microsoft.com/office/drawing/2014/main" id="{2286A6D3-9F3C-418C-BA1C-85C1EA41CB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375629" y="5957048"/>
            <a:ext cx="1477204" cy="585004"/>
          </a:xfrm>
          <a:prstGeom prst="rect">
            <a:avLst/>
          </a:prstGeom>
        </p:spPr>
      </p:pic>
      <p:pic>
        <p:nvPicPr>
          <p:cNvPr id="8" name="Imagen 8">
            <a:extLst>
              <a:ext uri="{FF2B5EF4-FFF2-40B4-BE49-F238E27FC236}">
                <a16:creationId xmlns:a16="http://schemas.microsoft.com/office/drawing/2014/main" id="{33FB3726-7FF7-418D-B94B-952E92DBEE6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/>
          <a:srcRect l="2155" t="16002" r="4412" b="24447"/>
          <a:stretch/>
        </p:blipFill>
        <p:spPr>
          <a:xfrm>
            <a:off x="7512822" y="145012"/>
            <a:ext cx="2015197" cy="909558"/>
          </a:xfrm>
          <a:prstGeom prst="rect">
            <a:avLst/>
          </a:prstGeom>
        </p:spPr>
      </p:pic>
      <p:pic>
        <p:nvPicPr>
          <p:cNvPr id="9" name="Imagen 10">
            <a:extLst>
              <a:ext uri="{FF2B5EF4-FFF2-40B4-BE49-F238E27FC236}">
                <a16:creationId xmlns:a16="http://schemas.microsoft.com/office/drawing/2014/main" id="{D96069D3-9B4E-4551-AEB4-771EA9BC1F8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374253" y="5906446"/>
            <a:ext cx="1765313" cy="675718"/>
          </a:xfrm>
          <a:prstGeom prst="rect">
            <a:avLst/>
          </a:prstGeom>
        </p:spPr>
      </p:pic>
      <p:pic>
        <p:nvPicPr>
          <p:cNvPr id="10" name="Imagen 11">
            <a:extLst>
              <a:ext uri="{FF2B5EF4-FFF2-40B4-BE49-F238E27FC236}">
                <a16:creationId xmlns:a16="http://schemas.microsoft.com/office/drawing/2014/main" id="{E1EC73B1-4C37-4979-9A4D-33DE5E6DCC8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8192708" y="5983941"/>
            <a:ext cx="1395136" cy="588759"/>
          </a:xfrm>
          <a:prstGeom prst="rect">
            <a:avLst/>
          </a:prstGeom>
        </p:spPr>
      </p:pic>
      <p:pic>
        <p:nvPicPr>
          <p:cNvPr id="11" name="Imagen 14">
            <a:extLst>
              <a:ext uri="{FF2B5EF4-FFF2-40B4-BE49-F238E27FC236}">
                <a16:creationId xmlns:a16="http://schemas.microsoft.com/office/drawing/2014/main" id="{FC3CFDC6-BEE1-4955-B2EA-D5A01C3E541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814" y="5836022"/>
            <a:ext cx="1371600" cy="788443"/>
          </a:xfrm>
          <a:prstGeom prst="rect">
            <a:avLst/>
          </a:prstGeom>
        </p:spPr>
      </p:pic>
      <p:pic>
        <p:nvPicPr>
          <p:cNvPr id="12" name="Imagen 15">
            <a:extLst>
              <a:ext uri="{FF2B5EF4-FFF2-40B4-BE49-F238E27FC236}">
                <a16:creationId xmlns:a16="http://schemas.microsoft.com/office/drawing/2014/main" id="{9677D498-CD61-4460-8308-8B739DE598E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2717769" y="355357"/>
            <a:ext cx="1525473" cy="470825"/>
          </a:xfrm>
          <a:prstGeom prst="rect">
            <a:avLst/>
          </a:prstGeom>
        </p:spPr>
      </p:pic>
      <p:pic>
        <p:nvPicPr>
          <p:cNvPr id="13" name="Imagen 5">
            <a:extLst>
              <a:ext uri="{FF2B5EF4-FFF2-40B4-BE49-F238E27FC236}">
                <a16:creationId xmlns:a16="http://schemas.microsoft.com/office/drawing/2014/main" id="{C52373E6-3B06-469B-8DE8-C9634BC8B01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5716" y="145012"/>
            <a:ext cx="1380706" cy="753788"/>
          </a:xfrm>
          <a:prstGeom prst="rect">
            <a:avLst/>
          </a:prstGeom>
        </p:spPr>
      </p:pic>
      <p:pic>
        <p:nvPicPr>
          <p:cNvPr id="14" name="14 Imagen"/>
          <p:cNvPicPr/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3552" y="6010836"/>
            <a:ext cx="1785035" cy="5800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magine 5"/>
          <p:cNvPicPr/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97" t="17858" r="12021" b="32005"/>
          <a:stretch/>
        </p:blipFill>
        <p:spPr bwMode="auto">
          <a:xfrm>
            <a:off x="312489" y="219586"/>
            <a:ext cx="1798228" cy="1030991"/>
          </a:xfrm>
          <a:prstGeom prst="rect">
            <a:avLst/>
          </a:prstGeom>
          <a:noFill/>
          <a:ln>
            <a:solidFill>
              <a:srgbClr val="FFC000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image4.png" descr="Imagen que contiene objeto&#10;&#10;Descripción generada automáticamente">
            <a:extLst>
              <a:ext uri="{FF2B5EF4-FFF2-40B4-BE49-F238E27FC236}">
                <a16:creationId xmlns:a16="http://schemas.microsoft.com/office/drawing/2014/main" id="{138AE78C-7BEC-424F-B447-3325E76CB96C}"/>
              </a:ext>
            </a:extLst>
          </p:cNvPr>
          <p:cNvPicPr/>
          <p:nvPr userDrawn="1"/>
        </p:nvPicPr>
        <p:blipFill>
          <a:blip r:embed="rId11" cstate="print"/>
          <a:srcRect/>
          <a:stretch>
            <a:fillRect/>
          </a:stretch>
        </p:blipFill>
        <p:spPr>
          <a:xfrm>
            <a:off x="4642476" y="261436"/>
            <a:ext cx="2567820" cy="810272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616827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8462-F39F-4E6F-8141-B08D6AE2B015}" type="datetimeFigureOut">
              <a:rPr lang="es-ES" smtClean="0"/>
              <a:pPr/>
              <a:t>31/05/2021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4004-A948-4E6B-B0A9-E9E76F21C084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1374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8462-F39F-4E6F-8141-B08D6AE2B015}" type="datetimeFigureOut">
              <a:rPr lang="es-ES" smtClean="0"/>
              <a:pPr/>
              <a:t>31/05/2021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4004-A948-4E6B-B0A9-E9E76F21C084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026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45658" y="274638"/>
            <a:ext cx="9336741" cy="1143000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45658" y="1600201"/>
            <a:ext cx="9336741" cy="4525963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8462-F39F-4E6F-8141-B08D6AE2B015}" type="datetimeFigureOut">
              <a:rPr lang="es-ES" smtClean="0"/>
              <a:pPr/>
              <a:t>31/05/2021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Online </a:t>
            </a:r>
            <a:r>
              <a:rPr lang="es-ES" dirty="0" err="1" smtClean="0"/>
              <a:t>ZOOMevent</a:t>
            </a:r>
            <a:r>
              <a:rPr lang="es-ES" dirty="0" smtClean="0"/>
              <a:t>, 04/06/2021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4004-A948-4E6B-B0A9-E9E76F21C084}" type="slidenum">
              <a:rPr lang="es-ES" smtClean="0"/>
              <a:pPr/>
              <a:t>‹#›</a:t>
            </a:fld>
            <a:endParaRPr lang="es-ES"/>
          </a:p>
        </p:txBody>
      </p:sp>
      <p:pic>
        <p:nvPicPr>
          <p:cNvPr id="7" name="14 Imagen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3552" y="6010836"/>
            <a:ext cx="1785035" cy="58008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5"/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97" t="17858" r="12021" b="32005"/>
          <a:stretch/>
        </p:blipFill>
        <p:spPr bwMode="auto">
          <a:xfrm>
            <a:off x="312489" y="219586"/>
            <a:ext cx="1798228" cy="1030991"/>
          </a:xfrm>
          <a:prstGeom prst="rect">
            <a:avLst/>
          </a:prstGeom>
          <a:noFill/>
          <a:ln>
            <a:solidFill>
              <a:srgbClr val="FFC000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1566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99" indent="0">
              <a:buNone/>
              <a:defRPr sz="1786">
                <a:solidFill>
                  <a:schemeClr val="tx1">
                    <a:tint val="75000"/>
                  </a:schemeClr>
                </a:solidFill>
              </a:defRPr>
            </a:lvl2pPr>
            <a:lvl3pPr marL="914198" indent="0">
              <a:buNone/>
              <a:defRPr sz="1571">
                <a:solidFill>
                  <a:schemeClr val="tx1">
                    <a:tint val="75000"/>
                  </a:schemeClr>
                </a:solidFill>
              </a:defRPr>
            </a:lvl3pPr>
            <a:lvl4pPr marL="1371297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4pPr>
            <a:lvl5pPr marL="1828397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5pPr>
            <a:lvl6pPr marL="2285496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6pPr>
            <a:lvl7pPr marL="2742597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7pPr>
            <a:lvl8pPr marL="3199696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8pPr>
            <a:lvl9pPr marL="3656795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8462-F39F-4E6F-8141-B08D6AE2B015}" type="datetimeFigureOut">
              <a:rPr lang="es-ES" smtClean="0"/>
              <a:pPr/>
              <a:t>31/05/2021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4004-A948-4E6B-B0A9-E9E76F21C084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1786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786"/>
            </a:lvl1pPr>
            <a:lvl2pPr>
              <a:defRPr sz="2429"/>
            </a:lvl2pPr>
            <a:lvl3pPr>
              <a:defRPr sz="2000"/>
            </a:lvl3pPr>
            <a:lvl4pPr>
              <a:defRPr sz="1786"/>
            </a:lvl4pPr>
            <a:lvl5pPr>
              <a:defRPr sz="1786"/>
            </a:lvl5pPr>
            <a:lvl6pPr>
              <a:defRPr sz="1786"/>
            </a:lvl6pPr>
            <a:lvl7pPr>
              <a:defRPr sz="1786"/>
            </a:lvl7pPr>
            <a:lvl8pPr>
              <a:defRPr sz="1786"/>
            </a:lvl8pPr>
            <a:lvl9pPr>
              <a:defRPr sz="1786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786"/>
            </a:lvl1pPr>
            <a:lvl2pPr>
              <a:defRPr sz="2429"/>
            </a:lvl2pPr>
            <a:lvl3pPr>
              <a:defRPr sz="2000"/>
            </a:lvl3pPr>
            <a:lvl4pPr>
              <a:defRPr sz="1786"/>
            </a:lvl4pPr>
            <a:lvl5pPr>
              <a:defRPr sz="1786"/>
            </a:lvl5pPr>
            <a:lvl6pPr>
              <a:defRPr sz="1786"/>
            </a:lvl6pPr>
            <a:lvl7pPr>
              <a:defRPr sz="1786"/>
            </a:lvl7pPr>
            <a:lvl8pPr>
              <a:defRPr sz="1786"/>
            </a:lvl8pPr>
            <a:lvl9pPr>
              <a:defRPr sz="1786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8462-F39F-4E6F-8141-B08D6AE2B015}" type="datetimeFigureOut">
              <a:rPr lang="es-ES" smtClean="0"/>
              <a:pPr/>
              <a:t>31/05/2021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4004-A948-4E6B-B0A9-E9E76F21C084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1365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5386917" cy="639762"/>
          </a:xfrm>
        </p:spPr>
        <p:txBody>
          <a:bodyPr anchor="b"/>
          <a:lstStyle>
            <a:lvl1pPr marL="0" indent="0">
              <a:buNone/>
              <a:defRPr sz="2429" b="1"/>
            </a:lvl1pPr>
            <a:lvl2pPr marL="457099" indent="0">
              <a:buNone/>
              <a:defRPr sz="2000" b="1"/>
            </a:lvl2pPr>
            <a:lvl3pPr marL="914198" indent="0">
              <a:buNone/>
              <a:defRPr sz="1786" b="1"/>
            </a:lvl3pPr>
            <a:lvl4pPr marL="1371297" indent="0">
              <a:buNone/>
              <a:defRPr sz="1571" b="1"/>
            </a:lvl4pPr>
            <a:lvl5pPr marL="1828397" indent="0">
              <a:buNone/>
              <a:defRPr sz="1571" b="1"/>
            </a:lvl5pPr>
            <a:lvl6pPr marL="2285496" indent="0">
              <a:buNone/>
              <a:defRPr sz="1571" b="1"/>
            </a:lvl6pPr>
            <a:lvl7pPr marL="2742597" indent="0">
              <a:buNone/>
              <a:defRPr sz="1571" b="1"/>
            </a:lvl7pPr>
            <a:lvl8pPr marL="3199696" indent="0">
              <a:buNone/>
              <a:defRPr sz="1571" b="1"/>
            </a:lvl8pPr>
            <a:lvl9pPr marL="3656795" indent="0">
              <a:buNone/>
              <a:defRPr sz="1571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5386917" cy="3951288"/>
          </a:xfrm>
        </p:spPr>
        <p:txBody>
          <a:bodyPr/>
          <a:lstStyle>
            <a:lvl1pPr>
              <a:defRPr sz="2429"/>
            </a:lvl1pPr>
            <a:lvl2pPr>
              <a:defRPr sz="2000"/>
            </a:lvl2pPr>
            <a:lvl3pPr>
              <a:defRPr sz="1786"/>
            </a:lvl3pPr>
            <a:lvl4pPr>
              <a:defRPr sz="1571"/>
            </a:lvl4pPr>
            <a:lvl5pPr>
              <a:defRPr sz="1571"/>
            </a:lvl5pPr>
            <a:lvl6pPr>
              <a:defRPr sz="1571"/>
            </a:lvl6pPr>
            <a:lvl7pPr>
              <a:defRPr sz="1571"/>
            </a:lvl7pPr>
            <a:lvl8pPr>
              <a:defRPr sz="1571"/>
            </a:lvl8pPr>
            <a:lvl9pPr>
              <a:defRPr sz="1571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71" y="1535113"/>
            <a:ext cx="5389033" cy="639762"/>
          </a:xfrm>
        </p:spPr>
        <p:txBody>
          <a:bodyPr anchor="b"/>
          <a:lstStyle>
            <a:lvl1pPr marL="0" indent="0">
              <a:buNone/>
              <a:defRPr sz="2429" b="1"/>
            </a:lvl1pPr>
            <a:lvl2pPr marL="457099" indent="0">
              <a:buNone/>
              <a:defRPr sz="2000" b="1"/>
            </a:lvl2pPr>
            <a:lvl3pPr marL="914198" indent="0">
              <a:buNone/>
              <a:defRPr sz="1786" b="1"/>
            </a:lvl3pPr>
            <a:lvl4pPr marL="1371297" indent="0">
              <a:buNone/>
              <a:defRPr sz="1571" b="1"/>
            </a:lvl4pPr>
            <a:lvl5pPr marL="1828397" indent="0">
              <a:buNone/>
              <a:defRPr sz="1571" b="1"/>
            </a:lvl5pPr>
            <a:lvl6pPr marL="2285496" indent="0">
              <a:buNone/>
              <a:defRPr sz="1571" b="1"/>
            </a:lvl6pPr>
            <a:lvl7pPr marL="2742597" indent="0">
              <a:buNone/>
              <a:defRPr sz="1571" b="1"/>
            </a:lvl7pPr>
            <a:lvl8pPr marL="3199696" indent="0">
              <a:buNone/>
              <a:defRPr sz="1571" b="1"/>
            </a:lvl8pPr>
            <a:lvl9pPr marL="3656795" indent="0">
              <a:buNone/>
              <a:defRPr sz="1571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71" y="2174875"/>
            <a:ext cx="5389033" cy="3951288"/>
          </a:xfrm>
        </p:spPr>
        <p:txBody>
          <a:bodyPr/>
          <a:lstStyle>
            <a:lvl1pPr>
              <a:defRPr sz="2429"/>
            </a:lvl1pPr>
            <a:lvl2pPr>
              <a:defRPr sz="2000"/>
            </a:lvl2pPr>
            <a:lvl3pPr>
              <a:defRPr sz="1786"/>
            </a:lvl3pPr>
            <a:lvl4pPr>
              <a:defRPr sz="1571"/>
            </a:lvl4pPr>
            <a:lvl5pPr>
              <a:defRPr sz="1571"/>
            </a:lvl5pPr>
            <a:lvl6pPr>
              <a:defRPr sz="1571"/>
            </a:lvl6pPr>
            <a:lvl7pPr>
              <a:defRPr sz="1571"/>
            </a:lvl7pPr>
            <a:lvl8pPr>
              <a:defRPr sz="1571"/>
            </a:lvl8pPr>
            <a:lvl9pPr>
              <a:defRPr sz="1571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8462-F39F-4E6F-8141-B08D6AE2B015}" type="datetimeFigureOut">
              <a:rPr lang="es-ES" smtClean="0"/>
              <a:pPr/>
              <a:t>31/05/2021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4004-A948-4E6B-B0A9-E9E76F21C084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7080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8462-F39F-4E6F-8141-B08D6AE2B015}" type="datetimeFigureOut">
              <a:rPr lang="es-ES" smtClean="0"/>
              <a:pPr/>
              <a:t>31/05/2021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4004-A948-4E6B-B0A9-E9E76F21C084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790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8462-F39F-4E6F-8141-B08D6AE2B015}" type="datetimeFigureOut">
              <a:rPr lang="es-ES" smtClean="0"/>
              <a:pPr/>
              <a:t>31/05/2021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4004-A948-4E6B-B0A9-E9E76F21C084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6059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14"/>
            </a:lvl1pPr>
            <a:lvl2pPr>
              <a:defRPr sz="2786"/>
            </a:lvl2pPr>
            <a:lvl3pPr>
              <a:defRPr sz="2429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2" y="1435101"/>
            <a:ext cx="4011084" cy="4691063"/>
          </a:xfrm>
        </p:spPr>
        <p:txBody>
          <a:bodyPr/>
          <a:lstStyle>
            <a:lvl1pPr marL="0" indent="0">
              <a:buNone/>
              <a:defRPr sz="1429"/>
            </a:lvl1pPr>
            <a:lvl2pPr marL="457099" indent="0">
              <a:buNone/>
              <a:defRPr sz="1214"/>
            </a:lvl2pPr>
            <a:lvl3pPr marL="914198" indent="0">
              <a:buNone/>
              <a:defRPr sz="1000"/>
            </a:lvl3pPr>
            <a:lvl4pPr marL="1371297" indent="0">
              <a:buNone/>
              <a:defRPr sz="929"/>
            </a:lvl4pPr>
            <a:lvl5pPr marL="1828397" indent="0">
              <a:buNone/>
              <a:defRPr sz="929"/>
            </a:lvl5pPr>
            <a:lvl6pPr marL="2285496" indent="0">
              <a:buNone/>
              <a:defRPr sz="929"/>
            </a:lvl6pPr>
            <a:lvl7pPr marL="2742597" indent="0">
              <a:buNone/>
              <a:defRPr sz="929"/>
            </a:lvl7pPr>
            <a:lvl8pPr marL="3199696" indent="0">
              <a:buNone/>
              <a:defRPr sz="929"/>
            </a:lvl8pPr>
            <a:lvl9pPr marL="3656795" indent="0">
              <a:buNone/>
              <a:defRPr sz="929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8462-F39F-4E6F-8141-B08D6AE2B015}" type="datetimeFigureOut">
              <a:rPr lang="es-ES" smtClean="0"/>
              <a:pPr/>
              <a:t>31/05/2021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4004-A948-4E6B-B0A9-E9E76F21C084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565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14"/>
            </a:lvl1pPr>
            <a:lvl2pPr marL="457099" indent="0">
              <a:buNone/>
              <a:defRPr sz="2786"/>
            </a:lvl2pPr>
            <a:lvl3pPr marL="914198" indent="0">
              <a:buNone/>
              <a:defRPr sz="2429"/>
            </a:lvl3pPr>
            <a:lvl4pPr marL="1371297" indent="0">
              <a:buNone/>
              <a:defRPr sz="2000"/>
            </a:lvl4pPr>
            <a:lvl5pPr marL="1828397" indent="0">
              <a:buNone/>
              <a:defRPr sz="2000"/>
            </a:lvl5pPr>
            <a:lvl6pPr marL="2285496" indent="0">
              <a:buNone/>
              <a:defRPr sz="2000"/>
            </a:lvl6pPr>
            <a:lvl7pPr marL="2742597" indent="0">
              <a:buNone/>
              <a:defRPr sz="2000"/>
            </a:lvl7pPr>
            <a:lvl8pPr marL="3199696" indent="0">
              <a:buNone/>
              <a:defRPr sz="2000"/>
            </a:lvl8pPr>
            <a:lvl9pPr marL="3656795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29"/>
            </a:lvl1pPr>
            <a:lvl2pPr marL="457099" indent="0">
              <a:buNone/>
              <a:defRPr sz="1214"/>
            </a:lvl2pPr>
            <a:lvl3pPr marL="914198" indent="0">
              <a:buNone/>
              <a:defRPr sz="1000"/>
            </a:lvl3pPr>
            <a:lvl4pPr marL="1371297" indent="0">
              <a:buNone/>
              <a:defRPr sz="929"/>
            </a:lvl4pPr>
            <a:lvl5pPr marL="1828397" indent="0">
              <a:buNone/>
              <a:defRPr sz="929"/>
            </a:lvl5pPr>
            <a:lvl6pPr marL="2285496" indent="0">
              <a:buNone/>
              <a:defRPr sz="929"/>
            </a:lvl6pPr>
            <a:lvl7pPr marL="2742597" indent="0">
              <a:buNone/>
              <a:defRPr sz="929"/>
            </a:lvl7pPr>
            <a:lvl8pPr marL="3199696" indent="0">
              <a:buNone/>
              <a:defRPr sz="929"/>
            </a:lvl8pPr>
            <a:lvl9pPr marL="3656795" indent="0">
              <a:buNone/>
              <a:defRPr sz="929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8462-F39F-4E6F-8141-B08D6AE2B015}" type="datetimeFigureOut">
              <a:rPr lang="es-ES" smtClean="0"/>
              <a:pPr/>
              <a:t>31/05/2021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4004-A948-4E6B-B0A9-E9E76F21C084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293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127985" tIns="63994" rIns="127985" bIns="63994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127985" tIns="63994" rIns="127985" bIns="63994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127985" tIns="63994" rIns="127985" bIns="63994" rtlCol="0" anchor="ctr"/>
          <a:lstStyle>
            <a:lvl1pPr algn="l">
              <a:defRPr sz="12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38462-F39F-4E6F-8141-B08D6AE2B015}" type="datetimeFigureOut">
              <a:rPr lang="es-ES" smtClean="0"/>
              <a:pPr/>
              <a:t>31/05/2021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127985" tIns="63994" rIns="127985" bIns="63994" rtlCol="0" anchor="ctr"/>
          <a:lstStyle>
            <a:lvl1pPr algn="ctr">
              <a:defRPr sz="12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127985" tIns="63994" rIns="127985" bIns="63994" rtlCol="0" anchor="ctr"/>
          <a:lstStyle>
            <a:lvl1pPr algn="r">
              <a:defRPr sz="12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04004-A948-4E6B-B0A9-E9E76F21C084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7397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198" rtl="0" eaLnBrk="1" latinLnBrk="0" hangingPunct="1">
        <a:spcBef>
          <a:spcPct val="0"/>
        </a:spcBef>
        <a:buNone/>
        <a:defRPr sz="44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25" indent="-342825" algn="l" defTabSz="91419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14" kern="1200">
          <a:solidFill>
            <a:schemeClr val="tx1"/>
          </a:solidFill>
          <a:latin typeface="+mn-lt"/>
          <a:ea typeface="+mn-ea"/>
          <a:cs typeface="+mn-cs"/>
        </a:defRPr>
      </a:lvl1pPr>
      <a:lvl2pPr marL="742787" indent="-285686" algn="l" defTabSz="914198" rtl="0" eaLnBrk="1" latinLnBrk="0" hangingPunct="1">
        <a:spcBef>
          <a:spcPct val="20000"/>
        </a:spcBef>
        <a:buFont typeface="Arial" panose="020B0604020202020204" pitchFamily="34" charset="0"/>
        <a:buChar char="–"/>
        <a:defRPr sz="2786" kern="1200">
          <a:solidFill>
            <a:schemeClr val="tx1"/>
          </a:solidFill>
          <a:latin typeface="+mn-lt"/>
          <a:ea typeface="+mn-ea"/>
          <a:cs typeface="+mn-cs"/>
        </a:defRPr>
      </a:lvl2pPr>
      <a:lvl3pPr marL="1142749" indent="-228550" algn="l" defTabSz="914198" rtl="0" eaLnBrk="1" latinLnBrk="0" hangingPunct="1">
        <a:spcBef>
          <a:spcPct val="20000"/>
        </a:spcBef>
        <a:buFont typeface="Arial" panose="020B0604020202020204" pitchFamily="34" charset="0"/>
        <a:buChar char="•"/>
        <a:defRPr sz="2429" kern="1200">
          <a:solidFill>
            <a:schemeClr val="tx1"/>
          </a:solidFill>
          <a:latin typeface="+mn-lt"/>
          <a:ea typeface="+mn-ea"/>
          <a:cs typeface="+mn-cs"/>
        </a:defRPr>
      </a:lvl3pPr>
      <a:lvl4pPr marL="1599848" indent="-228550" algn="l" defTabSz="914198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47" indent="-228550" algn="l" defTabSz="914198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46" indent="-228550" algn="l" defTabSz="91419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45" indent="-228550" algn="l" defTabSz="91419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46" indent="-228550" algn="l" defTabSz="91419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46" indent="-228550" algn="l" defTabSz="91419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198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1pPr>
      <a:lvl2pPr marL="457099" algn="l" defTabSz="914198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2pPr>
      <a:lvl3pPr marL="914198" algn="l" defTabSz="914198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7" algn="l" defTabSz="914198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7" algn="l" defTabSz="914198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6" algn="l" defTabSz="914198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6pPr>
      <a:lvl7pPr marL="2742597" algn="l" defTabSz="914198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7pPr>
      <a:lvl8pPr marL="3199696" algn="l" defTabSz="914198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8pPr>
      <a:lvl9pPr marL="3656795" algn="l" defTabSz="914198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learning.inclusion-hub.eu/mod/data/view.php?id=1&amp;lang=e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 Título">
            <a:extLst>
              <a:ext uri="{FF2B5EF4-FFF2-40B4-BE49-F238E27FC236}">
                <a16:creationId xmlns:a16="http://schemas.microsoft.com/office/drawing/2014/main" id="{4E0DF0E6-1E20-40BC-A711-1E0B0E688BBA}"/>
              </a:ext>
            </a:extLst>
          </p:cNvPr>
          <p:cNvSpPr txBox="1">
            <a:spLocks/>
          </p:cNvSpPr>
          <p:nvPr/>
        </p:nvSpPr>
        <p:spPr>
          <a:xfrm>
            <a:off x="2250868" y="1438003"/>
            <a:ext cx="7772400" cy="93610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txBody>
          <a:bodyPr vert="horz" lIns="91418" tIns="45710" rIns="91418" bIns="4571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531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14" b="1" i="0" u="none" strike="noStrike" kern="1200" cap="all" spc="75" normalizeH="0" baseline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libri"/>
                <a:ea typeface="Times New Roman"/>
                <a:cs typeface="+mj-cs"/>
              </a:rPr>
              <a:t>EUROPEAN </a:t>
            </a:r>
            <a:r>
              <a:rPr kumimoji="0" lang="en-GB" sz="3214" b="1" i="0" u="none" strike="noStrike" kern="1200" cap="all" spc="75" normalizeH="0" baseline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libri"/>
                <a:ea typeface="Times New Roman"/>
                <a:cs typeface="+mj-cs"/>
              </a:rPr>
              <a:t>DIVERSITY DESIGN FOR INCLUSIVE </a:t>
            </a:r>
            <a:r>
              <a:rPr kumimoji="0" lang="en-GB" sz="3214" b="1" i="0" u="none" strike="noStrike" kern="1200" cap="all" spc="75" normalizeH="0" baseline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libri"/>
                <a:ea typeface="Times New Roman"/>
                <a:cs typeface="+mj-cs"/>
              </a:rPr>
              <a:t>EDUCATION</a:t>
            </a:r>
            <a:endParaRPr kumimoji="0" lang="en-GB" sz="3214" b="0" i="0" u="none" strike="noStrike" kern="1200" cap="none" spc="0" normalizeH="0" baseline="0" dirty="0">
              <a:ln>
                <a:noFill/>
              </a:ln>
              <a:solidFill>
                <a:srgbClr val="F79646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8" name="CuadroTexto 1">
            <a:extLst>
              <a:ext uri="{FF2B5EF4-FFF2-40B4-BE49-F238E27FC236}">
                <a16:creationId xmlns:a16="http://schemas.microsoft.com/office/drawing/2014/main" id="{3E46CF1E-76A6-4659-91D5-848284F9D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8348" y="5366052"/>
            <a:ext cx="48974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es-ES" sz="2800" b="1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2018-1-ES01-KA201-050300</a:t>
            </a:r>
            <a:endParaRPr kumimoji="0" lang="en-GB" altLang="es-ES" sz="2800" b="0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CuadroTexto 1">
            <a:extLst>
              <a:ext uri="{FF2B5EF4-FFF2-40B4-BE49-F238E27FC236}">
                <a16:creationId xmlns:a16="http://schemas.microsoft.com/office/drawing/2014/main" id="{3E46CF1E-76A6-4659-91D5-848284F9D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4261" y="2614409"/>
            <a:ext cx="7705613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s-ES" sz="2800" b="1" dirty="0" err="1">
                <a:solidFill>
                  <a:prstClr val="black"/>
                </a:solidFill>
                <a:cs typeface="Arial" panose="020B0604020202020204" pitchFamily="34" charset="0"/>
              </a:rPr>
              <a:t>MyHub</a:t>
            </a:r>
            <a:r>
              <a:rPr lang="en-US" altLang="es-ES" sz="2800" b="1" dirty="0">
                <a:solidFill>
                  <a:prstClr val="black"/>
                </a:solidFill>
                <a:cs typeface="Arial" panose="020B0604020202020204" pitchFamily="34" charset="0"/>
              </a:rPr>
              <a:t> – one-stop-shop on inclusion practices, tools, resources and methods for the pedagogical staff at formal and non-formal educational </a:t>
            </a:r>
            <a:r>
              <a:rPr lang="en-US" altLang="es-ES" sz="28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institutions</a:t>
            </a:r>
            <a:endParaRPr lang="lv-LV" altLang="es-ES" sz="2800" b="1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lv-LV" altLang="es-ES" sz="28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Dr. paed. Dita </a:t>
            </a:r>
            <a:r>
              <a:rPr lang="lv-LV" altLang="es-ES" sz="2800" b="1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Nīmante</a:t>
            </a:r>
            <a:r>
              <a:rPr lang="lv-LV" altLang="es-ES" sz="28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lv-LV" altLang="es-ES" sz="28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(UL)</a:t>
            </a:r>
            <a:endParaRPr kumimoji="0" lang="en-GB" altLang="es-ES" sz="2800" b="0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154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/>
              <a:t>Handbook</a:t>
            </a:r>
            <a:r>
              <a:rPr lang="lv-LV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b="1" dirty="0"/>
              <a:t>in-depth analysis on how a selected number of countries have deployed inclusive education</a:t>
            </a:r>
            <a:r>
              <a:rPr lang="en-US" dirty="0"/>
              <a:t>, </a:t>
            </a:r>
            <a:endParaRPr lang="lv-LV" dirty="0" smtClean="0"/>
          </a:p>
          <a:p>
            <a:r>
              <a:rPr lang="en-US" dirty="0" smtClean="0"/>
              <a:t>what </a:t>
            </a:r>
            <a:r>
              <a:rPr lang="en-US" b="1" dirty="0"/>
              <a:t>good practices </a:t>
            </a:r>
            <a:r>
              <a:rPr lang="en-US" dirty="0"/>
              <a:t>have been identified as well as gaps. </a:t>
            </a:r>
            <a:endParaRPr lang="lv-LV" dirty="0" smtClean="0"/>
          </a:p>
          <a:p>
            <a:r>
              <a:rPr lang="en-US" dirty="0" smtClean="0"/>
              <a:t>presented </a:t>
            </a:r>
            <a:r>
              <a:rPr lang="en-US" dirty="0"/>
              <a:t>multiple initiatives, resources and strategies </a:t>
            </a:r>
            <a:r>
              <a:rPr lang="en-US" b="1" dirty="0"/>
              <a:t>aim to support and strengthen the implementation of inclusive education practices in mainstream schools</a:t>
            </a:r>
            <a:r>
              <a:rPr lang="en-US" dirty="0"/>
              <a:t>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45072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Thank</a:t>
            </a:r>
            <a:r>
              <a:rPr lang="lv-LV" dirty="0" smtClean="0"/>
              <a:t> </a:t>
            </a:r>
            <a:r>
              <a:rPr lang="lv-LV" dirty="0" err="1" smtClean="0"/>
              <a:t>you</a:t>
            </a:r>
            <a:r>
              <a:rPr lang="lv-LV" dirty="0" smtClean="0"/>
              <a:t>!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5658" y="2089598"/>
            <a:ext cx="9336741" cy="4525963"/>
          </a:xfrm>
        </p:spPr>
        <p:txBody>
          <a:bodyPr/>
          <a:lstStyle/>
          <a:p>
            <a:r>
              <a:rPr lang="lv-LV" dirty="0" err="1" smtClean="0"/>
              <a:t>Go</a:t>
            </a:r>
            <a:r>
              <a:rPr lang="lv-LV" dirty="0" smtClean="0"/>
              <a:t> to</a:t>
            </a:r>
            <a:r>
              <a:rPr lang="lv-LV" dirty="0"/>
              <a:t>: https://www.inclusion-hub.eu/</a:t>
            </a:r>
          </a:p>
        </p:txBody>
      </p:sp>
      <p:sp>
        <p:nvSpPr>
          <p:cNvPr id="4" name="Right Arrow 3"/>
          <p:cNvSpPr/>
          <p:nvPr/>
        </p:nvSpPr>
        <p:spPr>
          <a:xfrm>
            <a:off x="656823" y="2125014"/>
            <a:ext cx="1210614" cy="8242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5" name="Smiley Face 4"/>
          <p:cNvSpPr/>
          <p:nvPr/>
        </p:nvSpPr>
        <p:spPr>
          <a:xfrm>
            <a:off x="9401576" y="2537138"/>
            <a:ext cx="1339403" cy="123637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42308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Context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challenges posed by the implementation of inclusive </a:t>
            </a:r>
            <a:r>
              <a:rPr lang="en-US" dirty="0" smtClean="0"/>
              <a:t>education</a:t>
            </a:r>
            <a:r>
              <a:rPr lang="lv-LV" dirty="0" smtClean="0"/>
              <a:t> </a:t>
            </a:r>
            <a:r>
              <a:rPr lang="lv-LV" dirty="0" err="1" smtClean="0"/>
              <a:t>world</a:t>
            </a:r>
            <a:r>
              <a:rPr lang="lv-LV" dirty="0" smtClean="0"/>
              <a:t> </a:t>
            </a:r>
            <a:r>
              <a:rPr lang="lv-LV" dirty="0" err="1" smtClean="0"/>
              <a:t>wide</a:t>
            </a:r>
            <a:r>
              <a:rPr lang="en-US" dirty="0" smtClean="0"/>
              <a:t> </a:t>
            </a:r>
            <a:endParaRPr lang="lv-LV" dirty="0" smtClean="0"/>
          </a:p>
          <a:p>
            <a:r>
              <a:rPr lang="lv-LV" dirty="0" smtClean="0"/>
              <a:t>S</a:t>
            </a:r>
            <a:r>
              <a:rPr lang="en-US" dirty="0" smtClean="0"/>
              <a:t>till </a:t>
            </a:r>
            <a:r>
              <a:rPr lang="en-US" dirty="0" err="1" smtClean="0"/>
              <a:t>fac</a:t>
            </a:r>
            <a:r>
              <a:rPr lang="lv-LV" dirty="0" err="1" smtClean="0"/>
              <a:t>ing</a:t>
            </a:r>
            <a:r>
              <a:rPr lang="en-US" dirty="0" smtClean="0"/>
              <a:t> </a:t>
            </a:r>
            <a:r>
              <a:rPr lang="en-US" dirty="0"/>
              <a:t>difficulties and obstacles in obtaining quality education for the welfare state of children and young people in the </a:t>
            </a:r>
            <a:r>
              <a:rPr lang="en-US" dirty="0" err="1" smtClean="0"/>
              <a:t>countr</a:t>
            </a:r>
            <a:r>
              <a:rPr lang="lv-LV" dirty="0" smtClean="0"/>
              <a:t>ies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86661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2245657" y="1028701"/>
            <a:ext cx="9336741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My HUB</a:t>
            </a:r>
            <a:r>
              <a:rPr lang="lv-LV" dirty="0" smtClean="0"/>
              <a:t> - </a:t>
            </a:r>
            <a:r>
              <a:rPr lang="en-US" dirty="0"/>
              <a:t>A one-stop-shop on inclusion practices, tools, resources and methods for the pedagogical staff at formal and non-formal educational institutions</a:t>
            </a:r>
            <a:endParaRPr lang="en-GB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2039595" y="2862330"/>
            <a:ext cx="9336741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reduce</a:t>
            </a:r>
            <a:r>
              <a:rPr lang="lv-LV" sz="2800" dirty="0" smtClean="0"/>
              <a:t>s</a:t>
            </a:r>
            <a:r>
              <a:rPr lang="en-US" sz="2800" dirty="0" smtClean="0"/>
              <a:t> </a:t>
            </a:r>
            <a:r>
              <a:rPr lang="en-US" sz="2800" dirty="0"/>
              <a:t>the barriers to inclusion through active collaboration between the educators and other </a:t>
            </a:r>
            <a:r>
              <a:rPr lang="en-US" sz="2800" dirty="0" smtClean="0"/>
              <a:t>stakeholders</a:t>
            </a:r>
            <a:r>
              <a:rPr lang="lv-LV" sz="2800" dirty="0" smtClean="0"/>
              <a:t>.</a:t>
            </a:r>
          </a:p>
          <a:p>
            <a:r>
              <a:rPr lang="en-US" sz="2800" dirty="0" smtClean="0"/>
              <a:t>bringing </a:t>
            </a:r>
            <a:r>
              <a:rPr lang="en-US" sz="2800" dirty="0"/>
              <a:t>together a variety of good practices in inclusive education to ensure knowledge transformation </a:t>
            </a:r>
            <a:r>
              <a:rPr lang="en-US" sz="2800" dirty="0" smtClean="0"/>
              <a:t>among </a:t>
            </a:r>
            <a:r>
              <a:rPr lang="en-US" sz="2800" dirty="0"/>
              <a:t>different countries, among different educational levels and among people with diverse special </a:t>
            </a:r>
            <a:r>
              <a:rPr lang="en-US" sz="2800" dirty="0" smtClean="0"/>
              <a:t>needs</a:t>
            </a:r>
            <a:r>
              <a:rPr lang="lv-LV" sz="2800" dirty="0" smtClean="0"/>
              <a:t>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591482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MyHUB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lv-LV" dirty="0"/>
              <a:t>Project </a:t>
            </a:r>
            <a:r>
              <a:rPr lang="lv-LV" dirty="0" err="1" smtClean="0"/>
              <a:t>Coordinator</a:t>
            </a:r>
            <a:r>
              <a:rPr lang="lv-LV" dirty="0" smtClean="0"/>
              <a:t>: </a:t>
            </a:r>
            <a:endParaRPr lang="lv-LV" dirty="0"/>
          </a:p>
          <a:p>
            <a:r>
              <a:rPr lang="lv-LV" dirty="0"/>
              <a:t>LATVIJAS UNIVERSITATE, </a:t>
            </a:r>
            <a:r>
              <a:rPr lang="lv-LV" dirty="0" smtClean="0"/>
              <a:t>Latvia</a:t>
            </a:r>
            <a:br>
              <a:rPr lang="lv-LV" dirty="0" smtClean="0"/>
            </a:br>
            <a:endParaRPr lang="lv-LV" dirty="0"/>
          </a:p>
          <a:p>
            <a:pPr marL="0" indent="0">
              <a:buNone/>
            </a:pPr>
            <a:r>
              <a:rPr lang="lv-LV" dirty="0" err="1"/>
              <a:t>Partners</a:t>
            </a:r>
            <a:r>
              <a:rPr lang="lv-LV" dirty="0" smtClean="0"/>
              <a:t>:</a:t>
            </a:r>
            <a:endParaRPr lang="lv-LV" dirty="0"/>
          </a:p>
          <a:p>
            <a:r>
              <a:rPr lang="lv-LV" dirty="0"/>
              <a:t>G.M EUROCY INNOVATIONS LTD, </a:t>
            </a:r>
            <a:r>
              <a:rPr lang="lv-LV" dirty="0" err="1"/>
              <a:t>Cyprus</a:t>
            </a:r>
            <a:endParaRPr lang="lv-LV" dirty="0"/>
          </a:p>
          <a:p>
            <a:r>
              <a:rPr lang="lv-LV" dirty="0"/>
              <a:t>PHOENIXKM BVBA, </a:t>
            </a:r>
            <a:r>
              <a:rPr lang="lv-LV" dirty="0" err="1"/>
              <a:t>Belgium</a:t>
            </a:r>
            <a:endParaRPr lang="lv-LV" dirty="0"/>
          </a:p>
          <a:p>
            <a:r>
              <a:rPr lang="lv-LV" dirty="0"/>
              <a:t>MARIE CURIE ASSOCIATION – MCA, </a:t>
            </a:r>
            <a:r>
              <a:rPr lang="lv-LV" dirty="0" err="1"/>
              <a:t>Bulgaria</a:t>
            </a:r>
            <a:endParaRPr lang="lv-LV" dirty="0"/>
          </a:p>
          <a:p>
            <a:r>
              <a:rPr lang="lv-LV" dirty="0"/>
              <a:t>SOFIISKI UNIVERSITET SVETI KLIMENT OHRIDSKI, </a:t>
            </a:r>
            <a:r>
              <a:rPr lang="lv-LV" dirty="0" err="1" smtClean="0"/>
              <a:t>Bulgaria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637126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Aims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objectives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project</a:t>
            </a:r>
            <a:endParaRPr lang="en-GB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1138075" y="1417638"/>
            <a:ext cx="9336741" cy="4525963"/>
          </a:xfrm>
        </p:spPr>
        <p:txBody>
          <a:bodyPr/>
          <a:lstStyle/>
          <a:p>
            <a:r>
              <a:rPr lang="en-US" dirty="0"/>
              <a:t>To integrate awareness about inclusive </a:t>
            </a:r>
            <a:r>
              <a:rPr lang="en-US" dirty="0" smtClean="0"/>
              <a:t>education</a:t>
            </a:r>
            <a:endParaRPr lang="lv-LV" dirty="0" smtClean="0"/>
          </a:p>
          <a:p>
            <a:r>
              <a:rPr lang="en-US" dirty="0"/>
              <a:t>To improve the existing teaching methods by upscaling of best practices in inclusive learning </a:t>
            </a:r>
            <a:r>
              <a:rPr lang="en-US" dirty="0" smtClean="0"/>
              <a:t>implementation</a:t>
            </a:r>
            <a:endParaRPr lang="lv-LV" dirty="0" smtClean="0"/>
          </a:p>
          <a:p>
            <a:r>
              <a:rPr lang="en-US" dirty="0"/>
              <a:t>To create a sustainable cooperation and networking </a:t>
            </a:r>
            <a:endParaRPr lang="lv-LV" dirty="0" smtClean="0"/>
          </a:p>
          <a:p>
            <a:r>
              <a:rPr lang="en-US" dirty="0"/>
              <a:t>To enable the enhancement and sustainability of the knowledge, skills and competences of the pedagogical staff on cross-sectoral </a:t>
            </a:r>
            <a:r>
              <a:rPr lang="en-US" dirty="0" smtClean="0"/>
              <a:t>level</a:t>
            </a:r>
            <a:r>
              <a:rPr lang="lv-LV" dirty="0" smtClean="0"/>
              <a:t>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9586174" y="5396248"/>
            <a:ext cx="1442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err="1"/>
              <a:t>a</a:t>
            </a:r>
            <a:r>
              <a:rPr lang="lv-LV" dirty="0" err="1" smtClean="0"/>
              <a:t>nd</a:t>
            </a:r>
            <a:r>
              <a:rPr lang="lv-LV" dirty="0" smtClean="0"/>
              <a:t> </a:t>
            </a:r>
            <a:r>
              <a:rPr lang="lv-LV" dirty="0" err="1" smtClean="0"/>
              <a:t>more</a:t>
            </a:r>
            <a:r>
              <a:rPr lang="lv-LV" dirty="0" smtClean="0"/>
              <a:t>…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0878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Outcomes</a:t>
            </a:r>
            <a:endParaRPr lang="en-GB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1957590" y="1600201"/>
            <a:ext cx="9624810" cy="478772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Wizard-style driven and semantically supported logical framework </a:t>
            </a:r>
            <a:r>
              <a:rPr lang="en-US" dirty="0"/>
              <a:t>for systematization/</a:t>
            </a:r>
            <a:r>
              <a:rPr lang="en-US" dirty="0" err="1"/>
              <a:t>categorisation</a:t>
            </a:r>
            <a:r>
              <a:rPr lang="en-US" dirty="0"/>
              <a:t> of inclusive learning resources, methods, tools and mechanisms in five sectors: early childhood, primary &amp; secondary school, VET, HE, Adults education</a:t>
            </a:r>
          </a:p>
          <a:p>
            <a:r>
              <a:rPr lang="en-US" b="1" dirty="0"/>
              <a:t>European inclusive learning hub containing inclusive searchable/usable learning resources</a:t>
            </a:r>
            <a:r>
              <a:rPr lang="en-US" dirty="0"/>
              <a:t>, methods, tools and mechanisms already tested, approbated and deployed in a single countries</a:t>
            </a:r>
          </a:p>
          <a:p>
            <a:r>
              <a:rPr lang="en-US" b="1" dirty="0"/>
              <a:t>Handbook “How to strengthen the implementation of the inclusive education at mainstream schools?”</a:t>
            </a:r>
          </a:p>
          <a:p>
            <a:r>
              <a:rPr lang="en-US" dirty="0"/>
              <a:t>Case studies from implementers – pedagogical staff who used the inclusive learning resources </a:t>
            </a:r>
          </a:p>
          <a:p>
            <a:r>
              <a:rPr lang="en-US" dirty="0"/>
              <a:t>Dissemination promotional materials aiming to support the upscaling process</a:t>
            </a:r>
            <a:endParaRPr lang="en-GB" dirty="0"/>
          </a:p>
        </p:txBody>
      </p:sp>
      <p:sp>
        <p:nvSpPr>
          <p:cNvPr id="2" name="Right Arrow 1"/>
          <p:cNvSpPr/>
          <p:nvPr/>
        </p:nvSpPr>
        <p:spPr>
          <a:xfrm>
            <a:off x="631065" y="4829577"/>
            <a:ext cx="1133341" cy="5280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" name="Right Arrow 2"/>
          <p:cNvSpPr/>
          <p:nvPr/>
        </p:nvSpPr>
        <p:spPr>
          <a:xfrm>
            <a:off x="631065" y="5460642"/>
            <a:ext cx="1120462" cy="5537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52929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/>
              <a:t>Inclusion</a:t>
            </a:r>
            <a:r>
              <a:rPr lang="lv-LV" dirty="0"/>
              <a:t> </a:t>
            </a:r>
            <a:r>
              <a:rPr lang="lv-LV" dirty="0" err="1"/>
              <a:t>Hub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b="1" dirty="0" err="1" smtClean="0"/>
              <a:t>Go</a:t>
            </a:r>
            <a:r>
              <a:rPr lang="lv-LV" b="1" dirty="0"/>
              <a:t> to</a:t>
            </a:r>
            <a:r>
              <a:rPr lang="lv-LV" dirty="0"/>
              <a:t>: </a:t>
            </a:r>
            <a:r>
              <a:rPr lang="lv-LV" dirty="0">
                <a:hlinkClick r:id="rId2"/>
              </a:rPr>
              <a:t>https://</a:t>
            </a:r>
            <a:r>
              <a:rPr lang="lv-LV" dirty="0" smtClean="0">
                <a:hlinkClick r:id="rId2"/>
              </a:rPr>
              <a:t>elearning.inclusion-hub.eu/mod/data/view.php?id=1&amp;lang=en</a:t>
            </a:r>
            <a:endParaRPr lang="lv-LV" dirty="0" smtClean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r>
              <a:rPr lang="en-US" dirty="0"/>
              <a:t>The European Inclusive Learning Hub is a large repository of inclusive, searchable and usable learning resources, methods, tools and mechanisms, already tested, approbated and deployed in certain countries.</a:t>
            </a:r>
            <a:endParaRPr lang="lv-LV" dirty="0"/>
          </a:p>
        </p:txBody>
      </p:sp>
      <p:sp>
        <p:nvSpPr>
          <p:cNvPr id="5" name="Sun 4"/>
          <p:cNvSpPr/>
          <p:nvPr/>
        </p:nvSpPr>
        <p:spPr>
          <a:xfrm>
            <a:off x="528034" y="1600201"/>
            <a:ext cx="1493949" cy="1326523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16634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Inclusion</a:t>
            </a:r>
            <a:r>
              <a:rPr lang="lv-LV" dirty="0" smtClean="0"/>
              <a:t> </a:t>
            </a:r>
            <a:r>
              <a:rPr lang="lv-LV" dirty="0" err="1" smtClean="0"/>
              <a:t>Hub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tool offers the option to be translated in other languages as well, as part of the sustainability beyond the duration of the </a:t>
            </a:r>
            <a:r>
              <a:rPr lang="en-US" dirty="0" err="1"/>
              <a:t>MyHUB</a:t>
            </a:r>
            <a:r>
              <a:rPr lang="en-US" dirty="0"/>
              <a:t> project. </a:t>
            </a:r>
            <a:endParaRPr lang="lv-LV" dirty="0" smtClean="0"/>
          </a:p>
          <a:p>
            <a:r>
              <a:rPr lang="en-US" dirty="0" smtClean="0"/>
              <a:t>Using </a:t>
            </a:r>
            <a:r>
              <a:rPr lang="en-US" dirty="0"/>
              <a:t>feedback mechanism, the users of the hub will be able to: 1) </a:t>
            </a:r>
            <a:r>
              <a:rPr lang="en-US" b="1" dirty="0"/>
              <a:t>submit comments </a:t>
            </a:r>
            <a:r>
              <a:rPr lang="en-US" dirty="0"/>
              <a:t>and suggestions with regards to the already listed resources; 2) </a:t>
            </a:r>
            <a:r>
              <a:rPr lang="en-US" b="1" dirty="0"/>
              <a:t>submit their own resources</a:t>
            </a:r>
            <a:r>
              <a:rPr lang="en-US" dirty="0"/>
              <a:t> to be checked and published by the maintainers of the tool; 3) describe </a:t>
            </a:r>
            <a:r>
              <a:rPr lang="en-US" b="1" dirty="0"/>
              <a:t>cases</a:t>
            </a:r>
            <a:r>
              <a:rPr lang="en-US" dirty="0"/>
              <a:t> where they used the resources, giving details on the methods used, the results achieved, the effectiveness of the tool, </a:t>
            </a:r>
            <a:r>
              <a:rPr lang="en-US" dirty="0" err="1"/>
              <a:t>etc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375225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Handbook 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lv-LV" dirty="0" smtClean="0"/>
              <a:t>«</a:t>
            </a:r>
            <a:r>
              <a:rPr lang="en-US" dirty="0" smtClean="0"/>
              <a:t>How </a:t>
            </a:r>
            <a:r>
              <a:rPr lang="en-US" dirty="0"/>
              <a:t>to strengthen the implementation of the inclusive education at mainstream schools</a:t>
            </a:r>
            <a:r>
              <a:rPr lang="en-US" dirty="0" smtClean="0"/>
              <a:t>?”</a:t>
            </a:r>
            <a:endParaRPr lang="lv-LV" dirty="0" smtClean="0"/>
          </a:p>
          <a:p>
            <a:pPr marL="0" indent="0">
              <a:buNone/>
            </a:pPr>
            <a:r>
              <a:rPr lang="lv-LV" b="1" dirty="0" err="1" smtClean="0"/>
              <a:t>Go</a:t>
            </a:r>
            <a:r>
              <a:rPr lang="lv-LV" b="1" dirty="0"/>
              <a:t> to</a:t>
            </a:r>
            <a:r>
              <a:rPr lang="lv-LV" dirty="0"/>
              <a:t>: https://handbook.inclusion-hub.eu/handbook?lang=en</a:t>
            </a:r>
            <a:r>
              <a:rPr lang="en-US" dirty="0"/>
              <a:t/>
            </a:r>
            <a:br>
              <a:rPr lang="en-US" dirty="0"/>
            </a:br>
            <a:endParaRPr lang="lv-LV" dirty="0" smtClean="0"/>
          </a:p>
          <a:p>
            <a:r>
              <a:rPr lang="lv-LV" dirty="0"/>
              <a:t>g</a:t>
            </a:r>
            <a:r>
              <a:rPr lang="en-US" dirty="0" err="1" smtClean="0"/>
              <a:t>athered</a:t>
            </a:r>
            <a:r>
              <a:rPr lang="en-US" dirty="0" smtClean="0"/>
              <a:t> </a:t>
            </a:r>
            <a:r>
              <a:rPr lang="en-US" dirty="0"/>
              <a:t>information on the principles of inclusive education and the situation in the project countries. </a:t>
            </a:r>
            <a:endParaRPr lang="lv-LV" dirty="0" smtClean="0"/>
          </a:p>
          <a:p>
            <a:r>
              <a:rPr lang="en-US" dirty="0" smtClean="0"/>
              <a:t>useful </a:t>
            </a:r>
            <a:r>
              <a:rPr lang="en-US" dirty="0"/>
              <a:t>for teachers who are eager to create an inclusive learning environment, for parents who wish to understand the principles of inclusive education and for other stakeholders in </a:t>
            </a:r>
            <a:r>
              <a:rPr lang="en-US" dirty="0" smtClean="0"/>
              <a:t>education</a:t>
            </a:r>
            <a:r>
              <a:rPr lang="lv-LV" dirty="0" smtClean="0"/>
              <a:t>.</a:t>
            </a:r>
            <a:endParaRPr lang="lv-LV" dirty="0"/>
          </a:p>
        </p:txBody>
      </p:sp>
      <p:sp>
        <p:nvSpPr>
          <p:cNvPr id="4" name="Heart 3"/>
          <p:cNvSpPr/>
          <p:nvPr/>
        </p:nvSpPr>
        <p:spPr>
          <a:xfrm>
            <a:off x="373488" y="1931830"/>
            <a:ext cx="1558343" cy="1390919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14243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70FDEA4AE32C44093CFF807E80E63AF" ma:contentTypeVersion="12" ma:contentTypeDescription="Crear nuevo documento." ma:contentTypeScope="" ma:versionID="82b26208b4292811de00df058116e3a9">
  <xsd:schema xmlns:xsd="http://www.w3.org/2001/XMLSchema" xmlns:xs="http://www.w3.org/2001/XMLSchema" xmlns:p="http://schemas.microsoft.com/office/2006/metadata/properties" xmlns:ns2="20497465-1cc3-454f-8a22-164b97fc2e57" xmlns:ns3="1f5c629f-3aec-4f15-af26-b8fd651457b6" targetNamespace="http://schemas.microsoft.com/office/2006/metadata/properties" ma:root="true" ma:fieldsID="bca133c4b998a4375a8ddde83d18d945" ns2:_="" ns3:_="">
    <xsd:import namespace="20497465-1cc3-454f-8a22-164b97fc2e57"/>
    <xsd:import namespace="1f5c629f-3aec-4f15-af26-b8fd651457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497465-1cc3-454f-8a22-164b97fc2e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5c629f-3aec-4f15-af26-b8fd651457b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A6B6AF-EB84-4C2D-A68C-CC2E6E9AB8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68BFD4-7BD4-483A-BAC3-8F7F4E0E09BE}">
  <ds:schemaRefs>
    <ds:schemaRef ds:uri="1f5c629f-3aec-4f15-af26-b8fd651457b6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schemas.microsoft.com/office/2006/documentManagement/types"/>
    <ds:schemaRef ds:uri="20497465-1cc3-454f-8a22-164b97fc2e57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B08E69A-B7E2-485F-82B3-B16A651F09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497465-1cc3-454f-8a22-164b97fc2e57"/>
    <ds:schemaRef ds:uri="1f5c629f-3aec-4f15-af26-b8fd651457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534</Words>
  <Application>Microsoft Office PowerPoint</Application>
  <PresentationFormat>Widescreen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1_Tema de Office</vt:lpstr>
      <vt:lpstr>PowerPoint Presentation</vt:lpstr>
      <vt:lpstr>Context</vt:lpstr>
      <vt:lpstr>My HUB - A one-stop-shop on inclusion practices, tools, resources and methods for the pedagogical staff at formal and non-formal educational institutions</vt:lpstr>
      <vt:lpstr>MyHUB</vt:lpstr>
      <vt:lpstr>Aims and objectives of the project</vt:lpstr>
      <vt:lpstr>Outcomes</vt:lpstr>
      <vt:lpstr>Inclusion Hub</vt:lpstr>
      <vt:lpstr>Inclusion Hub</vt:lpstr>
      <vt:lpstr>Handbook </vt:lpstr>
      <vt:lpstr>Handbook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EURODDIP_e</dc:creator>
  <cp:lastModifiedBy>User</cp:lastModifiedBy>
  <cp:revision>9</cp:revision>
  <dcterms:created xsi:type="dcterms:W3CDTF">2020-05-04T16:20:59Z</dcterms:created>
  <dcterms:modified xsi:type="dcterms:W3CDTF">2021-05-31T16:47:06Z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0x010100470FDEA4AE32C44093CFF807E80E63AF</vt:lpwstr>
  </property>
</Properties>
</file>