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65" r:id="rId3"/>
    <p:sldId id="26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1" r:id="rId14"/>
    <p:sldId id="280" r:id="rId15"/>
    <p:sldId id="283" r:id="rId16"/>
    <p:sldId id="284" r:id="rId17"/>
    <p:sldId id="285" r:id="rId18"/>
    <p:sldId id="286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6" r:id="rId27"/>
    <p:sldId id="298" r:id="rId28"/>
  </p:sldIdLst>
  <p:sldSz cx="12192000" cy="6858000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  <a:srgbClr val="FF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æ æ ·å¼ï¼ç½æ ¼å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18" y="-90"/>
      </p:cViewPr>
      <p:guideLst>
        <p:guide orient="horz" pos="2077"/>
        <p:guide pos="39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true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true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true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true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true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true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true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s-ES_tradnl" altLang="en-US"/>
              <a:t>Use some clay and make an imprint of the part you want to personalize. Then you can scan the imprint and convert it into a 3D printable design using photogrammetry.</a:t>
            </a:r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s-ES_tradnl" altLang="en-US"/>
              <a:t>So, how does photogrammetry work? Example: flashlight.</a:t>
            </a:r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s-ES_tradnl" altLang="en-US"/>
              <a:t>PLA is a bioplastic: a plastic made from renewable biomass sources. PLA m</a:t>
            </a:r>
            <a:r>
              <a:rPr lang="en-US"/>
              <a:t>onomer is typically made from fermented plant starch such as from corn, cassava, sugarcane or sugar beet pulp</a:t>
            </a:r>
            <a:r>
              <a:rPr lang="es-ES_tradnl" altLang="en-US"/>
              <a:t>. Jelly Bean base component: +/-20gr. Complete Jelly Bean: +/- 40gr.</a:t>
            </a:r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s-ES_tradnl" altLang="en-US"/>
          </a:p>
        </p:txBody>
      </p:sp>
      <p:sp>
        <p:nvSpPr>
          <p:cNvPr id="4" name="Date Placeholder 3"/>
          <p:cNvSpPr>
            <a:spLocks noGrp="true"/>
          </p:cNvSpPr>
          <p:nvPr>
            <p:ph type="d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1" Type="http://schemas.openxmlformats.org/officeDocument/2006/relationships/image" Target="../media/image10.png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true"/>
          </p:cNvSpPr>
          <p:nvPr>
            <p:ph type="subTitle" idx="1" hasCustomPrompt="true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  <p:pic>
        <p:nvPicPr>
          <p:cNvPr id="7" name="Imagen 7"/>
          <p:cNvPicPr>
            <a:picLocks noChangeAspect="true"/>
          </p:cNvPicPr>
          <p:nvPr userDrawn="true"/>
        </p:nvPicPr>
        <p:blipFill>
          <a:blip r:embed="rId2" cstate="print"/>
          <a:stretch>
            <a:fillRect/>
          </a:stretch>
        </p:blipFill>
        <p:spPr>
          <a:xfrm>
            <a:off x="6375629" y="5957048"/>
            <a:ext cx="1477204" cy="585004"/>
          </a:xfrm>
          <a:prstGeom prst="rect">
            <a:avLst/>
          </a:prstGeom>
        </p:spPr>
      </p:pic>
      <p:pic>
        <p:nvPicPr>
          <p:cNvPr id="8" name="Imagen 8"/>
          <p:cNvPicPr>
            <a:picLocks noChangeAspect="true"/>
          </p:cNvPicPr>
          <p:nvPr userDrawn="true"/>
        </p:nvPicPr>
        <p:blipFill rotWithShape="true">
          <a:blip r:embed="rId3" cstate="print"/>
          <a:srcRect l="2155" t="16002" r="4412" b="24447"/>
          <a:stretch>
            <a:fillRect/>
          </a:stretch>
        </p:blipFill>
        <p:spPr>
          <a:xfrm>
            <a:off x="7512822" y="145012"/>
            <a:ext cx="2015197" cy="909558"/>
          </a:xfrm>
          <a:prstGeom prst="rect">
            <a:avLst/>
          </a:prstGeom>
        </p:spPr>
      </p:pic>
      <p:pic>
        <p:nvPicPr>
          <p:cNvPr id="9" name="Imagen 10"/>
          <p:cNvPicPr>
            <a:picLocks noChangeAspect="true"/>
          </p:cNvPicPr>
          <p:nvPr userDrawn="true"/>
        </p:nvPicPr>
        <p:blipFill>
          <a:blip r:embed="rId4" cstate="print"/>
          <a:stretch>
            <a:fillRect/>
          </a:stretch>
        </p:blipFill>
        <p:spPr>
          <a:xfrm>
            <a:off x="4374253" y="5906446"/>
            <a:ext cx="1765313" cy="675718"/>
          </a:xfrm>
          <a:prstGeom prst="rect">
            <a:avLst/>
          </a:prstGeom>
        </p:spPr>
      </p:pic>
      <p:pic>
        <p:nvPicPr>
          <p:cNvPr id="10" name="Imagen 11"/>
          <p:cNvPicPr>
            <a:picLocks noChangeAspect="true"/>
          </p:cNvPicPr>
          <p:nvPr userDrawn="true"/>
        </p:nvPicPr>
        <p:blipFill>
          <a:blip r:embed="rId5" cstate="print"/>
          <a:stretch>
            <a:fillRect/>
          </a:stretch>
        </p:blipFill>
        <p:spPr>
          <a:xfrm>
            <a:off x="8192708" y="5983941"/>
            <a:ext cx="1395136" cy="588759"/>
          </a:xfrm>
          <a:prstGeom prst="rect">
            <a:avLst/>
          </a:prstGeom>
        </p:spPr>
      </p:pic>
      <p:pic>
        <p:nvPicPr>
          <p:cNvPr id="11" name="Imagen 14"/>
          <p:cNvPicPr>
            <a:picLocks noChangeAspect="true"/>
          </p:cNvPicPr>
          <p:nvPr userDrawn="true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816814" y="5836022"/>
            <a:ext cx="1371600" cy="788443"/>
          </a:xfrm>
          <a:prstGeom prst="rect">
            <a:avLst/>
          </a:prstGeom>
        </p:spPr>
      </p:pic>
      <p:pic>
        <p:nvPicPr>
          <p:cNvPr id="12" name="Imagen 15"/>
          <p:cNvPicPr>
            <a:picLocks noChangeAspect="true"/>
          </p:cNvPicPr>
          <p:nvPr userDrawn="true"/>
        </p:nvPicPr>
        <p:blipFill>
          <a:blip r:embed="rId7" cstate="print"/>
          <a:stretch>
            <a:fillRect/>
          </a:stretch>
        </p:blipFill>
        <p:spPr>
          <a:xfrm>
            <a:off x="2717769" y="355357"/>
            <a:ext cx="1525473" cy="470825"/>
          </a:xfrm>
          <a:prstGeom prst="rect">
            <a:avLst/>
          </a:prstGeom>
        </p:spPr>
      </p:pic>
      <p:pic>
        <p:nvPicPr>
          <p:cNvPr id="13" name="Imagen 5"/>
          <p:cNvPicPr>
            <a:picLocks noChangeAspect="true"/>
          </p:cNvPicPr>
          <p:nvPr userDrawn="true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0215716" y="145012"/>
            <a:ext cx="1380706" cy="753788"/>
          </a:xfrm>
          <a:prstGeom prst="rect">
            <a:avLst/>
          </a:prstGeom>
        </p:spPr>
      </p:pic>
      <p:pic>
        <p:nvPicPr>
          <p:cNvPr id="14" name="14 Imagen"/>
          <p:cNvPicPr/>
          <p:nvPr userDrawn="true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10013552" y="6010836"/>
            <a:ext cx="1785035" cy="58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5"/>
          <p:cNvPicPr/>
          <p:nvPr userDrawn="true"/>
        </p:nvPicPr>
        <p:blipFill rotWithShape="true">
          <a:blip r:embed="rId10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8797" t="17858" r="12021" b="32005"/>
          <a:stretch>
            <a:fillRect/>
          </a:stretch>
        </p:blipFill>
        <p:spPr bwMode="auto">
          <a:xfrm>
            <a:off x="312489" y="219586"/>
            <a:ext cx="1798228" cy="10309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6" name="image4.png" descr="Imagen que contiene objeto&#10;&#10;Descripción generada automáticamente"/>
          <p:cNvPicPr/>
          <p:nvPr userDrawn="true"/>
        </p:nvPicPr>
        <p:blipFill>
          <a:blip r:embed="rId11" cstate="print"/>
          <a:srcRect/>
          <a:stretch>
            <a:fillRect/>
          </a:stretch>
        </p:blipFill>
        <p:spPr>
          <a:xfrm>
            <a:off x="4642476" y="261436"/>
            <a:ext cx="2567820" cy="810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true"/>
          </p:cNvSpPr>
          <p:nvPr>
            <p:ph type="body" orient="vert" idx="1" hasCustomPrompt="true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true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true"/>
          </p:cNvSpPr>
          <p:nvPr>
            <p:ph type="body" orient="vert" idx="1" hasCustomPrompt="true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>
          <a:xfrm>
            <a:off x="2245658" y="274638"/>
            <a:ext cx="9336741" cy="114300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true"/>
          </p:cNvSpPr>
          <p:nvPr>
            <p:ph idx="1" hasCustomPrompt="true"/>
          </p:nvPr>
        </p:nvSpPr>
        <p:spPr>
          <a:xfrm>
            <a:off x="2245658" y="1600201"/>
            <a:ext cx="9336741" cy="452596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  <a:endParaRPr lang="es-ES" dirty="0"/>
          </a:p>
          <a:p>
            <a:pPr lvl="1"/>
            <a:r>
              <a:rPr lang="es-ES" dirty="0"/>
              <a:t>Segundo nivel</a:t>
            </a:r>
            <a:endParaRPr lang="es-ES" dirty="0"/>
          </a:p>
          <a:p>
            <a:pPr lvl="2"/>
            <a:r>
              <a:rPr lang="es-ES" dirty="0"/>
              <a:t>Tercer nivel</a:t>
            </a:r>
            <a:endParaRPr lang="es-ES" dirty="0"/>
          </a:p>
          <a:p>
            <a:pPr lvl="3"/>
            <a:r>
              <a:rPr lang="es-ES" dirty="0"/>
              <a:t>Cuarto nivel</a:t>
            </a:r>
            <a:endParaRPr lang="es-ES" dirty="0"/>
          </a:p>
          <a:p>
            <a:pPr lvl="4"/>
            <a:r>
              <a:rPr lang="es-ES" dirty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Online </a:t>
            </a:r>
            <a:r>
              <a:rPr lang="es-ES" dirty="0" err="1" smtClean="0"/>
              <a:t>ZOOMevent</a:t>
            </a:r>
            <a:r>
              <a:rPr lang="es-ES" dirty="0" smtClean="0"/>
              <a:t>, 04/06/2021</a:t>
            </a:r>
            <a:endParaRPr lang="es-ES" dirty="0"/>
          </a:p>
        </p:txBody>
      </p:sp>
      <p:pic>
        <p:nvPicPr>
          <p:cNvPr id="7" name="14 Imagen"/>
          <p:cNvPicPr/>
          <p:nvPr userDrawn="true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10013552" y="6010836"/>
            <a:ext cx="1785035" cy="58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5"/>
          <p:cNvPicPr/>
          <p:nvPr userDrawn="true"/>
        </p:nvPicPr>
        <p:blipFill rotWithShape="true">
          <a:blip r:embed="rId3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8797" t="17858" r="12021" b="32005"/>
          <a:stretch>
            <a:fillRect/>
          </a:stretch>
        </p:blipFill>
        <p:spPr bwMode="auto">
          <a:xfrm>
            <a:off x="312489" y="219586"/>
            <a:ext cx="1798228" cy="10309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3" name="Imagen 5"/>
          <p:cNvPicPr>
            <a:picLocks noChangeAspect="true"/>
          </p:cNvPicPr>
          <p:nvPr userDrawn="true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0215716" y="145012"/>
            <a:ext cx="1380706" cy="753788"/>
          </a:xfrm>
          <a:prstGeom prst="rect">
            <a:avLst/>
          </a:prstGeom>
        </p:spPr>
      </p:pic>
      <p:sp>
        <p:nvSpPr>
          <p:cNvPr id="9" name="5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p>
            <a:fld id="{C6104004-A948-4E6B-B0A9-E9E76F21C084}" type="slidenum">
              <a:rPr lang="es-ES" smtClean="0"/>
            </a:fld>
            <a:endParaRPr lang="es-ES"/>
          </a:p>
        </p:txBody>
      </p:sp>
      <p:sp>
        <p:nvSpPr>
          <p:cNvPr id="10" name="Text Box 9"/>
          <p:cNvSpPr txBox="true"/>
          <p:nvPr userDrawn="true"/>
        </p:nvSpPr>
        <p:spPr>
          <a:xfrm>
            <a:off x="11452225" y="6568440"/>
            <a:ext cx="7391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fld id="{9A0DB2DC-4C9A-4742-B13C-FB6460FD3503}" type="slidenum">
              <a:rPr lang="es-ES_tradnl" altLang="en-US" sz="1200">
                <a:latin typeface="Arial" panose="020B0604020202020204" pitchFamily="34" charset="0"/>
                <a:cs typeface="Arial" panose="020B0604020202020204" pitchFamily="34" charset="0"/>
              </a:rPr>
            </a:fld>
            <a:r>
              <a:rPr lang="es-ES_tradnl" altLang="en-US" sz="1200">
                <a:latin typeface="Arial" panose="020B0604020202020204" pitchFamily="34" charset="0"/>
                <a:cs typeface="Arial" panose="020B0604020202020204" pitchFamily="34" charset="0"/>
              </a:rPr>
              <a:t>/25</a:t>
            </a:r>
            <a:endParaRPr lang="es-ES_tradnl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true"/>
          </p:cNvSpPr>
          <p:nvPr>
            <p:ph type="body" idx="1" hasCustomPrompt="true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true"/>
          </p:cNvSpPr>
          <p:nvPr>
            <p:ph sz="half" idx="1" hasCustomPrompt="true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785"/>
            </a:lvl1pPr>
            <a:lvl2pPr>
              <a:defRPr sz="2430"/>
            </a:lvl2pPr>
            <a:lvl3pPr>
              <a:defRPr sz="2000"/>
            </a:lvl3pPr>
            <a:lvl4pPr>
              <a:defRPr sz="1785"/>
            </a:lvl4pPr>
            <a:lvl5pPr>
              <a:defRPr sz="1785"/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true"/>
          </p:cNvSpPr>
          <p:nvPr>
            <p:ph sz="half" idx="2" hasCustomPrompt="true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785"/>
            </a:lvl1pPr>
            <a:lvl2pPr>
              <a:defRPr sz="2430"/>
            </a:lvl2pPr>
            <a:lvl3pPr>
              <a:defRPr sz="2000"/>
            </a:lvl3pPr>
            <a:lvl4pPr>
              <a:defRPr sz="1785"/>
            </a:lvl4pPr>
            <a:lvl5pPr>
              <a:defRPr sz="1785"/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true"/>
          </p:cNvSpPr>
          <p:nvPr>
            <p:ph type="body" idx="1" hasCustomPrompt="true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785" b="1"/>
            </a:lvl3pPr>
            <a:lvl4pPr marL="1371600" indent="0">
              <a:buNone/>
              <a:defRPr sz="1570" b="1"/>
            </a:lvl4pPr>
            <a:lvl5pPr marL="1828165" indent="0">
              <a:buNone/>
              <a:defRPr sz="1570" b="1"/>
            </a:lvl5pPr>
            <a:lvl6pPr marL="2285365" indent="0">
              <a:buNone/>
              <a:defRPr sz="1570" b="1"/>
            </a:lvl6pPr>
            <a:lvl7pPr marL="2742565" indent="0">
              <a:buNone/>
              <a:defRPr sz="1570" b="1"/>
            </a:lvl7pPr>
            <a:lvl8pPr marL="3199765" indent="0">
              <a:buNone/>
              <a:defRPr sz="1570" b="1"/>
            </a:lvl8pPr>
            <a:lvl9pPr marL="3656965" indent="0">
              <a:buNone/>
              <a:defRPr sz="157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true"/>
          </p:cNvSpPr>
          <p:nvPr>
            <p:ph sz="half" idx="2" hasCustomPrompt="true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30"/>
            </a:lvl1pPr>
            <a:lvl2pPr>
              <a:defRPr sz="2000"/>
            </a:lvl2pPr>
            <a:lvl3pPr>
              <a:defRPr sz="1785"/>
            </a:lvl3pPr>
            <a:lvl4pPr>
              <a:defRPr sz="1570"/>
            </a:lvl4pPr>
            <a:lvl5pPr>
              <a:defRPr sz="1570"/>
            </a:lvl5pPr>
            <a:lvl6pPr>
              <a:defRPr sz="1570"/>
            </a:lvl6pPr>
            <a:lvl7pPr>
              <a:defRPr sz="1570"/>
            </a:lvl7pPr>
            <a:lvl8pPr>
              <a:defRPr sz="1570"/>
            </a:lvl8pPr>
            <a:lvl9pPr>
              <a:defRPr sz="157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true"/>
          </p:cNvSpPr>
          <p:nvPr>
            <p:ph type="body" sz="quarter" idx="3" hasCustomPrompt="true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785" b="1"/>
            </a:lvl3pPr>
            <a:lvl4pPr marL="1371600" indent="0">
              <a:buNone/>
              <a:defRPr sz="1570" b="1"/>
            </a:lvl4pPr>
            <a:lvl5pPr marL="1828165" indent="0">
              <a:buNone/>
              <a:defRPr sz="1570" b="1"/>
            </a:lvl5pPr>
            <a:lvl6pPr marL="2285365" indent="0">
              <a:buNone/>
              <a:defRPr sz="1570" b="1"/>
            </a:lvl6pPr>
            <a:lvl7pPr marL="2742565" indent="0">
              <a:buNone/>
              <a:defRPr sz="1570" b="1"/>
            </a:lvl7pPr>
            <a:lvl8pPr marL="3199765" indent="0">
              <a:buNone/>
              <a:defRPr sz="1570" b="1"/>
            </a:lvl8pPr>
            <a:lvl9pPr marL="3656965" indent="0">
              <a:buNone/>
              <a:defRPr sz="157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true"/>
          </p:cNvSpPr>
          <p:nvPr>
            <p:ph sz="quarter" idx="4" hasCustomPrompt="true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30"/>
            </a:lvl1pPr>
            <a:lvl2pPr>
              <a:defRPr sz="2000"/>
            </a:lvl2pPr>
            <a:lvl3pPr>
              <a:defRPr sz="1785"/>
            </a:lvl3pPr>
            <a:lvl4pPr>
              <a:defRPr sz="1570"/>
            </a:lvl4pPr>
            <a:lvl5pPr>
              <a:defRPr sz="1570"/>
            </a:lvl5pPr>
            <a:lvl6pPr>
              <a:defRPr sz="1570"/>
            </a:lvl6pPr>
            <a:lvl7pPr>
              <a:defRPr sz="1570"/>
            </a:lvl7pPr>
            <a:lvl8pPr>
              <a:defRPr sz="1570"/>
            </a:lvl8pPr>
            <a:lvl9pPr>
              <a:defRPr sz="157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8" name="7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4" name="3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3" name="2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true"/>
          </p:cNvSpPr>
          <p:nvPr>
            <p:ph idx="1" hasCustomPrompt="true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15"/>
            </a:lvl1pPr>
            <a:lvl2pPr>
              <a:defRPr sz="2785"/>
            </a:lvl2pPr>
            <a:lvl3pPr>
              <a:defRPr sz="243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true"/>
          </p:cNvSpPr>
          <p:nvPr>
            <p:ph type="body" sz="half" idx="2" hasCustomPrompt="true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30"/>
            </a:lvl1pPr>
            <a:lvl2pPr marL="457200" indent="0">
              <a:buNone/>
              <a:defRPr sz="1215"/>
            </a:lvl2pPr>
            <a:lvl3pPr marL="914400" indent="0">
              <a:buNone/>
              <a:defRPr sz="1000"/>
            </a:lvl3pPr>
            <a:lvl4pPr marL="1371600" indent="0">
              <a:buNone/>
              <a:defRPr sz="930"/>
            </a:lvl4pPr>
            <a:lvl5pPr marL="1828165" indent="0">
              <a:buNone/>
              <a:defRPr sz="930"/>
            </a:lvl5pPr>
            <a:lvl6pPr marL="2285365" indent="0">
              <a:buNone/>
              <a:defRPr sz="930"/>
            </a:lvl6pPr>
            <a:lvl7pPr marL="2742565" indent="0">
              <a:buNone/>
              <a:defRPr sz="930"/>
            </a:lvl7pPr>
            <a:lvl8pPr marL="3199765" indent="0">
              <a:buNone/>
              <a:defRPr sz="930"/>
            </a:lvl8pPr>
            <a:lvl9pPr marL="3656965" indent="0">
              <a:buNone/>
              <a:defRPr sz="93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true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true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15"/>
            </a:lvl1pPr>
            <a:lvl2pPr marL="457200" indent="0">
              <a:buNone/>
              <a:defRPr sz="2785"/>
            </a:lvl2pPr>
            <a:lvl3pPr marL="914400" indent="0">
              <a:buNone/>
              <a:defRPr sz="243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true"/>
          </p:cNvSpPr>
          <p:nvPr>
            <p:ph type="body" sz="half" idx="2" hasCustomPrompt="true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30"/>
            </a:lvl1pPr>
            <a:lvl2pPr marL="457200" indent="0">
              <a:buNone/>
              <a:defRPr sz="1215"/>
            </a:lvl2pPr>
            <a:lvl3pPr marL="914400" indent="0">
              <a:buNone/>
              <a:defRPr sz="1000"/>
            </a:lvl3pPr>
            <a:lvl4pPr marL="1371600" indent="0">
              <a:buNone/>
              <a:defRPr sz="930"/>
            </a:lvl4pPr>
            <a:lvl5pPr marL="1828165" indent="0">
              <a:buNone/>
              <a:defRPr sz="930"/>
            </a:lvl5pPr>
            <a:lvl6pPr marL="2285365" indent="0">
              <a:buNone/>
              <a:defRPr sz="930"/>
            </a:lvl6pPr>
            <a:lvl7pPr marL="2742565" indent="0">
              <a:buNone/>
              <a:defRPr sz="930"/>
            </a:lvl7pPr>
            <a:lvl8pPr marL="3199765" indent="0">
              <a:buNone/>
              <a:defRPr sz="930"/>
            </a:lvl8pPr>
            <a:lvl9pPr marL="3656965" indent="0">
              <a:buNone/>
              <a:defRPr sz="93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true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27985" tIns="63994" rIns="127985" bIns="63994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true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7985" tIns="63994" rIns="127985" bIns="63994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true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l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8462-F39F-4E6F-8141-B08D6AE2B015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true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ctr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true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r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04004-A948-4E6B-B0A9-E9E76F21C084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1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hyperlink" Target="https://all3dp.com/" TargetMode="Externa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hyperlink" Target="https://www.3dprintingforum.org/" TargetMode="External"/><Relationship Id="rId1" Type="http://schemas.openxmlformats.org/officeDocument/2006/relationships/hyperlink" Target="https://www.3dprintforums.com/&#13;" TargetMode="Externa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hyperlink" Target="https://euroddip-e.eu/" TargetMode="External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hyperlink" Target="https://www.makerbot.com/learn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hyperlink" Target="https://all3dp.com/2/3d-printing-for-beginners-all-you-need-to-know-to-get-started/" TargetMode="External"/><Relationship Id="rId2" Type="http://schemas.openxmlformats.org/officeDocument/2006/relationships/image" Target="../media/image34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.xml"/><Relationship Id="rId10" Type="http://schemas.openxmlformats.org/officeDocument/2006/relationships/hyperlink" Target="https://riubu.ubu.es/handle/10259/5478" TargetMode="External"/><Relationship Id="rId1" Type="http://schemas.openxmlformats.org/officeDocument/2006/relationships/hyperlink" Target="Documents/3d_printing_manual_adapted.pdf" TargetMode="Externa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3.png"/><Relationship Id="rId7" Type="http://schemas.openxmlformats.org/officeDocument/2006/relationships/hyperlink" Target="http://www.educa.jcyl.es/crol/es/buscar?formName=simpleSearchForm&amp;formName=simpleSearchForm&amp;lookForType=0&amp;searchWeb=crol&amp;sortIndex=0&amp;simpleSearchPattern=impresi%C3%B3n+3d&#10;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www.3dprinter-en-onderwijs.nl/&#13;" TargetMode="External"/><Relationship Id="rId3" Type="http://schemas.openxmlformats.org/officeDocument/2006/relationships/hyperlink" Target="http://www.3dprinter-en-onderwijs.nl/" TargetMode="External"/><Relationship Id="rId2" Type="http://schemas.openxmlformats.org/officeDocument/2006/relationships/hyperlink" Target="https://onderwijs.flam3d.be/" TargetMode="External"/><Relationship Id="rId10" Type="http://schemas.openxmlformats.org/officeDocument/2006/relationships/notesSlide" Target="../notesSlides/notesSlide14.xml"/><Relationship Id="rId1" Type="http://schemas.openxmlformats.org/officeDocument/2006/relationships/hyperlink" Target="https://www.educaciontrespuntocero.com/experiencias/experiencias-con-impresion-3d/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hyperlink" Target="https://www.sketchup.com/plans-and-pricing/sketchup-free" TargetMode="External"/><Relationship Id="rId7" Type="http://schemas.openxmlformats.org/officeDocument/2006/relationships/image" Target="../media/image45.png"/><Relationship Id="rId6" Type="http://schemas.openxmlformats.org/officeDocument/2006/relationships/hyperlink" Target="https://www.tinkercad.com/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www.freecadweb.org/" TargetMode="External"/><Relationship Id="rId3" Type="http://schemas.openxmlformats.org/officeDocument/2006/relationships/hyperlink" Target="https://all3dp.com/1/best-free-3d-modeling-software-for-beginners/" TargetMode="External"/><Relationship Id="rId2" Type="http://schemas.openxmlformats.org/officeDocument/2006/relationships/hyperlink" Target="https://all3dp.com/1/best-free-3d-modeling-software-3d-cad-3d-design-software/" TargetMode="Externa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11" Type="http://schemas.openxmlformats.org/officeDocument/2006/relationships/hyperlink" Target="https://openscad.org/" TargetMode="External"/><Relationship Id="rId10" Type="http://schemas.openxmlformats.org/officeDocument/2006/relationships/image" Target="../media/image2.sv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hyperlink" Target="https://www.cgtrader.com/" TargetMode="External"/><Relationship Id="rId7" Type="http://schemas.openxmlformats.org/officeDocument/2006/relationships/image" Target="../media/image3.svg"/><Relationship Id="rId6" Type="http://schemas.openxmlformats.org/officeDocument/2006/relationships/image" Target="../media/image49.png"/><Relationship Id="rId5" Type="http://schemas.openxmlformats.org/officeDocument/2006/relationships/hyperlink" Target="https://cults3d.com/" TargetMode="External"/><Relationship Id="rId4" Type="http://schemas.openxmlformats.org/officeDocument/2006/relationships/image" Target="../media/image48.jpeg"/><Relationship Id="rId3" Type="http://schemas.openxmlformats.org/officeDocument/2006/relationships/hyperlink" Target="https://www.thingiverse.com/" TargetMode="External"/><Relationship Id="rId2" Type="http://schemas.openxmlformats.org/officeDocument/2006/relationships/hyperlink" Target="https://all3dp.com/1/free-stl-files-3d-printer-models-3d-print-files-stl-download/" TargetMode="Externa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10" Type="http://schemas.openxmlformats.org/officeDocument/2006/relationships/hyperlink" Target="https://www.myminifactory.com/" TargetMode="Externa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prusa3d.com/prusaslicer/" TargetMode="External"/><Relationship Id="rId8" Type="http://schemas.openxmlformats.org/officeDocument/2006/relationships/image" Target="../media/image54.png"/><Relationship Id="rId7" Type="http://schemas.openxmlformats.org/officeDocument/2006/relationships/hyperlink" Target="https://www.repetier.com/" TargetMode="External"/><Relationship Id="rId6" Type="http://schemas.openxmlformats.org/officeDocument/2006/relationships/image" Target="../media/image53.jpeg"/><Relationship Id="rId5" Type="http://schemas.openxmlformats.org/officeDocument/2006/relationships/hyperlink" Target="https://www.simplify3d.com/" TargetMode="External"/><Relationship Id="rId4" Type="http://schemas.openxmlformats.org/officeDocument/2006/relationships/image" Target="../media/image52.jpeg"/><Relationship Id="rId3" Type="http://schemas.openxmlformats.org/officeDocument/2006/relationships/hyperlink" Target="https://ultimaker.com/software/ultimaker-cura" TargetMode="External"/><Relationship Id="rId2" Type="http://schemas.openxmlformats.org/officeDocument/2006/relationships/hyperlink" Target="https://all3dp.com/1/best-3d-slicer-software-3d-printer/" TargetMode="External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svg"/><Relationship Id="rId5" Type="http://schemas.openxmlformats.org/officeDocument/2006/relationships/image" Target="../media/image29.png"/><Relationship Id="rId4" Type="http://schemas.openxmlformats.org/officeDocument/2006/relationships/image" Target="../media/image59.jpe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microsoft.com/office/2007/relationships/hdphoto" Target="../media/image64.wdp"/><Relationship Id="rId6" Type="http://schemas.openxmlformats.org/officeDocument/2006/relationships/image" Target="../media/image63.png"/><Relationship Id="rId5" Type="http://schemas.microsoft.com/office/2007/relationships/hdphoto" Target="../media/image62.wdp"/><Relationship Id="rId4" Type="http://schemas.openxmlformats.org/officeDocument/2006/relationships/image" Target="../media/image61.png"/><Relationship Id="rId3" Type="http://schemas.openxmlformats.org/officeDocument/2006/relationships/image" Target="../media/image60.jpeg"/><Relationship Id="rId2" Type="http://schemas.openxmlformats.org/officeDocument/2006/relationships/image" Target="../media/image1.sv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youtu.be/GIWTpx9nKFQ" TargetMode="External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hyperlink" Target="https://all3dp.com/1/best-3d-slicer-software-3d-printer/" TargetMode="External"/><Relationship Id="rId8" Type="http://schemas.openxmlformats.org/officeDocument/2006/relationships/image" Target="../media/image70.jpeg"/><Relationship Id="rId7" Type="http://schemas.openxmlformats.org/officeDocument/2006/relationships/image" Target="../media/image69.jpeg"/><Relationship Id="rId6" Type="http://schemas.openxmlformats.org/officeDocument/2006/relationships/image" Target="../media/image1.svg"/><Relationship Id="rId5" Type="http://schemas.openxmlformats.org/officeDocument/2006/relationships/image" Target="../media/image29.png"/><Relationship Id="rId4" Type="http://schemas.openxmlformats.org/officeDocument/2006/relationships/image" Target="../media/image68.jpe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2.xml"/><Relationship Id="rId13" Type="http://schemas.openxmlformats.org/officeDocument/2006/relationships/hyperlink" Target="https://euroddip-e.eu/" TargetMode="External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hyperlink" Target="Documents/ManualPersonalizacionViaFotogrametria_v210603.pdf" TargetMode="External"/><Relationship Id="rId1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all3dp.com/1/best-photogrammetry-software/" TargetMode="External"/><Relationship Id="rId2" Type="http://schemas.openxmlformats.org/officeDocument/2006/relationships/image" Target="../media/image1.sv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3" Type="http://schemas.openxmlformats.org/officeDocument/2006/relationships/image" Target="../media/image73.png"/><Relationship Id="rId2" Type="http://schemas.openxmlformats.org/officeDocument/2006/relationships/image" Target="../media/image1.sv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hyperlink" Target="https://www.thingiverse.com/" TargetMode="External"/><Relationship Id="rId18" Type="http://schemas.openxmlformats.org/officeDocument/2006/relationships/notesSlide" Target="../notesSlides/notesSlide23.xml"/><Relationship Id="rId17" Type="http://schemas.openxmlformats.org/officeDocument/2006/relationships/slideLayout" Target="../slideLayouts/slideLayout2.xml"/><Relationship Id="rId16" Type="http://schemas.openxmlformats.org/officeDocument/2006/relationships/hyperlink" Target="https://www.help.prusa3d.com/en/article/abs_2058" TargetMode="External"/><Relationship Id="rId15" Type="http://schemas.openxmlformats.org/officeDocument/2006/relationships/hyperlink" Target="https://www.help.prusa3d.com/en/article/flexible-materials_2057" TargetMode="External"/><Relationship Id="rId14" Type="http://schemas.openxmlformats.org/officeDocument/2006/relationships/image" Target="../media/image91.png"/><Relationship Id="rId13" Type="http://schemas.openxmlformats.org/officeDocument/2006/relationships/image" Target="../media/image90.png"/><Relationship Id="rId12" Type="http://schemas.openxmlformats.org/officeDocument/2006/relationships/image" Target="../media/image89.png"/><Relationship Id="rId11" Type="http://schemas.openxmlformats.org/officeDocument/2006/relationships/image" Target="../media/image88.png"/><Relationship Id="rId10" Type="http://schemas.openxmlformats.org/officeDocument/2006/relationships/image" Target="../media/image87.jpeg"/><Relationship Id="rId1" Type="http://schemas.openxmlformats.org/officeDocument/2006/relationships/hyperlink" Target="https://www.thingiverse.com/thing:4873369&#13;" TargetMode="Externa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6" Type="http://schemas.openxmlformats.org/officeDocument/2006/relationships/hyperlink" Target="Documents/ManualFabricacionMontajePulsadorImpresion3D_v210603.pdf" TargetMode="External"/><Relationship Id="rId5" Type="http://schemas.openxmlformats.org/officeDocument/2006/relationships/image" Target="../media/image57.png"/><Relationship Id="rId4" Type="http://schemas.openxmlformats.org/officeDocument/2006/relationships/hyperlink" Target="Videos/MATERIALES%20PULSADOR.mp4" TargetMode="External"/><Relationship Id="rId3" Type="http://schemas.openxmlformats.org/officeDocument/2006/relationships/image" Target="../media/image87.jpeg"/><Relationship Id="rId2" Type="http://schemas.openxmlformats.org/officeDocument/2006/relationships/hyperlink" Target="https://www.thingiverse.com/" TargetMode="External"/><Relationship Id="rId15" Type="http://schemas.openxmlformats.org/officeDocument/2006/relationships/notesSlide" Target="../notesSlides/notesSlide24.xml"/><Relationship Id="rId14" Type="http://schemas.openxmlformats.org/officeDocument/2006/relationships/slideLayout" Target="../slideLayouts/slideLayout2.xml"/><Relationship Id="rId13" Type="http://schemas.openxmlformats.org/officeDocument/2006/relationships/hyperlink" Target="https://www.help.prusa3d.com/en/article/abs_2058" TargetMode="External"/><Relationship Id="rId12" Type="http://schemas.openxmlformats.org/officeDocument/2006/relationships/hyperlink" Target="https://www.help.prusa3d.com/en/article/flexible-materials_2057" TargetMode="External"/><Relationship Id="rId11" Type="http://schemas.openxmlformats.org/officeDocument/2006/relationships/hyperlink" Target="https://euroddip-e.eu/" TargetMode="External"/><Relationship Id="rId10" Type="http://schemas.openxmlformats.org/officeDocument/2006/relationships/image" Target="../media/image95.png"/><Relationship Id="rId1" Type="http://schemas.openxmlformats.org/officeDocument/2006/relationships/hyperlink" Target="https://www.thingiverse.com/thing:4873369&#13;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hyperlink" Target="https://youtu.be/G_vfFqMYHT8" TargetMode="External"/><Relationship Id="rId5" Type="http://schemas.openxmlformats.org/officeDocument/2006/relationships/image" Target="../media/image14.png"/><Relationship Id="rId4" Type="http://schemas.openxmlformats.org/officeDocument/2006/relationships/hyperlink" Target="Videos/THE%20ADAPTABLE%20SWITCH.mp4" TargetMode="External"/><Relationship Id="rId3" Type="http://schemas.openxmlformats.org/officeDocument/2006/relationships/hyperlink" Target="https://www.thingiverse.com/" TargetMode="External"/><Relationship Id="rId2" Type="http://schemas.openxmlformats.org/officeDocument/2006/relationships/image" Target="../media/image13.jpeg"/><Relationship Id="rId1" Type="http://schemas.openxmlformats.org/officeDocument/2006/relationships/hyperlink" Target="https://www.thingiverse.com/thing:308682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simplify3d.com/support/materials-guide/" TargetMode="External"/><Relationship Id="rId8" Type="http://schemas.openxmlformats.org/officeDocument/2006/relationships/image" Target="../media/image20.jpeg"/><Relationship Id="rId7" Type="http://schemas.openxmlformats.org/officeDocument/2006/relationships/hyperlink" Target="https://www.elegoo.com/collections/resin/products/elegoo-abs-like-resin?variant=32572282568752" TargetMode="External"/><Relationship Id="rId6" Type="http://schemas.openxmlformats.org/officeDocument/2006/relationships/image" Target="../media/image19.jpeg"/><Relationship Id="rId5" Type="http://schemas.openxmlformats.org/officeDocument/2006/relationships/hyperlink" Target="https://www.simplify3d.com/support/materials-guide/pla/" TargetMode="External"/><Relationship Id="rId4" Type="http://schemas.openxmlformats.org/officeDocument/2006/relationships/image" Target="../media/image18.jpeg"/><Relationship Id="rId3" Type="http://schemas.openxmlformats.org/officeDocument/2006/relationships/hyperlink" Target="https://www.simplify3d.com/support/materials-guide/abs/" TargetMode="External"/><Relationship Id="rId2" Type="http://schemas.openxmlformats.org/officeDocument/2006/relationships/image" Target="../media/image17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thingiverse.com/&#13;" TargetMode="Externa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hyperlink" Target="Documents/ManualSearching3D_impr_v210428.pdf" TargetMode="External"/><Relationship Id="rId4" Type="http://schemas.openxmlformats.org/officeDocument/2006/relationships/image" Target="../media/image23.png"/><Relationship Id="rId3" Type="http://schemas.openxmlformats.org/officeDocument/2006/relationships/hyperlink" Target="https://www.yeggi.com/" TargetMode="External"/><Relationship Id="rId2" Type="http://schemas.openxmlformats.org/officeDocument/2006/relationships/image" Target="../media/image22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hyperlink" Target="https://euroddip-e.eu/" TargetMode="External"/><Relationship Id="rId1" Type="http://schemas.openxmlformats.org/officeDocument/2006/relationships/hyperlink" Target="https://www.thingiverse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.sv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 txBox="true"/>
          <p:nvPr/>
        </p:nvSpPr>
        <p:spPr>
          <a:xfrm>
            <a:off x="2379657" y="2378160"/>
            <a:ext cx="7772400" cy="93610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18" tIns="45710" rIns="91418" bIns="4571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34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15" b="1" i="0" u="none" strike="noStrike" kern="1200" cap="all" spc="75" normalizeH="0" baseline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Times New Roman" panose="02020603050405020304"/>
                <a:cs typeface="+mj-cs"/>
              </a:rPr>
              <a:t>EUROPEAN DIVERSITY DESIGN FOR INCLUSIVE </a:t>
            </a:r>
            <a:r>
              <a:rPr kumimoji="0" lang="en-GB" sz="3215" b="1" i="0" u="none" strike="noStrike" kern="1200" cap="all" spc="75" normalizeH="0" baseline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Times New Roman" panose="02020603050405020304"/>
                <a:cs typeface="+mj-cs"/>
              </a:rPr>
              <a:t>EDUCATION</a:t>
            </a:r>
            <a:endParaRPr kumimoji="0" lang="en-GB" sz="3215" b="0" i="0" u="none" strike="noStrike" kern="1200" cap="none" spc="0" normalizeH="0" baseline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CuadroTexto 1"/>
          <p:cNvSpPr txBox="true">
            <a:spLocks noChangeArrowheads="true"/>
          </p:cNvSpPr>
          <p:nvPr/>
        </p:nvSpPr>
        <p:spPr bwMode="auto">
          <a:xfrm>
            <a:off x="3423880" y="4670593"/>
            <a:ext cx="4897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altLang="es-ES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2018-1-ES01-KA201-050300</a:t>
            </a:r>
            <a:endParaRPr kumimoji="0" lang="en-GB" altLang="es-ES" sz="2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uadroTexto 1"/>
          <p:cNvSpPr txBox="true">
            <a:spLocks noChangeArrowheads="true"/>
          </p:cNvSpPr>
          <p:nvPr/>
        </p:nvSpPr>
        <p:spPr bwMode="auto">
          <a:xfrm>
            <a:off x="349885" y="3527425"/>
            <a:ext cx="1149223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altLang="es-ES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IO3:</a:t>
            </a:r>
            <a:endParaRPr kumimoji="0" lang="en-GB" altLang="es-ES" sz="2800" b="1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altLang="es-ES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Hardware to support devices’ personalisation for disabled students</a:t>
            </a:r>
            <a:endParaRPr kumimoji="0" lang="en-GB" altLang="es-ES" sz="2800" b="1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113"/>
          <p:cNvSpPr txBox="true"/>
          <p:nvPr/>
        </p:nvSpPr>
        <p:spPr>
          <a:xfrm>
            <a:off x="728345" y="1860550"/>
            <a:ext cx="11008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Where to search for help?</a:t>
            </a:r>
            <a:endParaRPr lang="es-ES_tradnl" altLang="en-US" sz="28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lphaLcParenR"/>
              <a:tabLst>
                <a:tab pos="5022850" algn="l"/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Internet → self-taught / Do-It-Yourself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defTabSz="914400">
              <a:buClr>
                <a:srgbClr val="FF0000"/>
              </a:buClr>
              <a:buFont typeface="+mj-lt"/>
              <a:buNone/>
              <a:tabLst>
                <a:tab pos="2258060" algn="l"/>
                <a:tab pos="5022850" algn="l"/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https://all3dp.com/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→ The World's #1 3D Printing Magazine for Beginners and Professionals.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pic>
        <p:nvPicPr>
          <p:cNvPr id="3" name="Picture 2" descr="All3DPhomepage">
            <a:hlinkClick r:id="rId1" action="ppaction://hlinkfile"/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613785"/>
            <a:ext cx="9424670" cy="311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113"/>
          <p:cNvSpPr txBox="true"/>
          <p:nvPr/>
        </p:nvSpPr>
        <p:spPr>
          <a:xfrm>
            <a:off x="728345" y="1860550"/>
            <a:ext cx="1121029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Where to search for help?</a:t>
            </a:r>
            <a:endParaRPr lang="es-ES_tradnl" altLang="en-US" sz="28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lphaLcParenR"/>
              <a:tabLst>
                <a:tab pos="5022850" algn="l"/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Internet → self-taught / Do-It-Yourself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defTabSz="914400">
              <a:buClr>
                <a:srgbClr val="FF0000"/>
              </a:buClr>
              <a:buFont typeface="+mj-lt"/>
              <a:buNone/>
              <a:tabLst>
                <a:tab pos="2258060" algn="l"/>
                <a:tab pos="5022850" algn="l"/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Forums and Discussion Groups:		    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https://www.3dprintforums.com/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  <a:hlinkClick r:id="rId1" action="ppaction://hlinkfile"/>
            </a:endParaRPr>
          </a:p>
          <a:p>
            <a:pPr indent="0" defTabSz="914400">
              <a:buClr>
                <a:srgbClr val="FF0000"/>
              </a:buClr>
              <a:buFont typeface="+mj-lt"/>
              <a:buNone/>
              <a:tabLst>
                <a:tab pos="2258060" algn="l"/>
                <a:tab pos="5022850" algn="l"/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				  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https://www.3dprintingforum.org/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pic>
        <p:nvPicPr>
          <p:cNvPr id="5" name="Picture 4" descr="3DPrintingForumOrg">
            <a:hlinkClick r:id="rId2" action="ppaction://hlinkfile"/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5" y="3244215"/>
            <a:ext cx="5985510" cy="2614295"/>
          </a:xfrm>
          <a:prstGeom prst="rect">
            <a:avLst/>
          </a:prstGeom>
        </p:spPr>
      </p:pic>
      <p:pic>
        <p:nvPicPr>
          <p:cNvPr id="4" name="Picture 3" descr="3DPrintForumsCom">
            <a:hlinkClick r:id="rId1" action="ppaction://hlinkfile"/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855" y="4019550"/>
            <a:ext cx="5970905" cy="2700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3DprintingManualDisabilitiesEn">
            <a:hlinkClick r:id="rId1" action="ppaction://hlinkfile"/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6386121" y="2971718"/>
            <a:ext cx="2410625" cy="3420000"/>
          </a:xfrm>
          <a:prstGeom prst="rect">
            <a:avLst/>
          </a:prstGeom>
        </p:spPr>
      </p:pic>
      <p:sp>
        <p:nvSpPr>
          <p:cNvPr id="114" name="Text Box 113"/>
          <p:cNvSpPr txBox="true"/>
          <p:nvPr/>
        </p:nvSpPr>
        <p:spPr>
          <a:xfrm>
            <a:off x="728345" y="1860550"/>
            <a:ext cx="110089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Where to search for help?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002060"/>
              </a:buClr>
              <a:buFont typeface="+mj-lt"/>
              <a:buAutoNum type="alphaLcParenR" startAt="2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Documentation and videos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 3D Printing for Beginners Guide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pic>
        <p:nvPicPr>
          <p:cNvPr id="3" name="Picture 2" descr="All3DPprintingForBeginners">
            <a:hlinkClick r:id="rId3" action="ppaction://hlinkfile"/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3051810"/>
            <a:ext cx="4608195" cy="1285875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true"/>
          </p:cNvGrpSpPr>
          <p:nvPr/>
        </p:nvGrpSpPr>
        <p:grpSpPr>
          <a:xfrm>
            <a:off x="1825625" y="4118610"/>
            <a:ext cx="3714750" cy="2572385"/>
            <a:chOff x="-53" y="5051"/>
            <a:chExt cx="13544" cy="9377"/>
          </a:xfrm>
        </p:grpSpPr>
        <p:pic>
          <p:nvPicPr>
            <p:cNvPr id="5" name="Picture 4" descr="MakerbotLearn01"/>
            <p:cNvPicPr>
              <a:picLocks noChangeAspect="true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3" y="5051"/>
              <a:ext cx="13515" cy="2040"/>
            </a:xfrm>
            <a:prstGeom prst="rect">
              <a:avLst/>
            </a:prstGeom>
          </p:spPr>
        </p:pic>
        <p:pic>
          <p:nvPicPr>
            <p:cNvPr id="4" name="Picture 3" descr="MakerbotLearn02">
              <a:hlinkClick r:id="rId6" action="ppaction://hlinkfile"/>
            </p:cNvPr>
            <p:cNvPicPr>
              <a:picLocks noChangeAspect="true"/>
            </p:cNvPicPr>
            <p:nvPr/>
          </p:nvPicPr>
          <p:blipFill>
            <a:blip r:embed="rId7"/>
            <a:srcRect t="11185"/>
            <a:stretch>
              <a:fillRect/>
            </a:stretch>
          </p:blipFill>
          <p:spPr>
            <a:xfrm>
              <a:off x="-53" y="6862"/>
              <a:ext cx="13545" cy="7567"/>
            </a:xfrm>
            <a:prstGeom prst="rect">
              <a:avLst/>
            </a:prstGeom>
          </p:spPr>
        </p:pic>
      </p:grpSp>
      <p:pic>
        <p:nvPicPr>
          <p:cNvPr id="11" name="Picture 10" descr="VideoTeachersManual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300000">
            <a:off x="7913370" y="2936875"/>
            <a:ext cx="4010660" cy="2227580"/>
          </a:xfrm>
          <a:prstGeom prst="rect">
            <a:avLst/>
          </a:prstGeom>
        </p:spPr>
      </p:pic>
      <p:sp>
        <p:nvSpPr>
          <p:cNvPr id="20" name="Text Box 19"/>
          <p:cNvSpPr txBox="true"/>
          <p:nvPr/>
        </p:nvSpPr>
        <p:spPr>
          <a:xfrm>
            <a:off x="8617585" y="5211445"/>
            <a:ext cx="3395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Available at: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  <a:hlinkClick r:id="rId9" action="ppaction://hlinkfile"/>
              </a:rPr>
              <a:t>https://euroddip-e.eu/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Text Box 12">
            <a:hlinkClick r:id="rId6" action="ppaction://hlinkfile"/>
          </p:cNvPr>
          <p:cNvSpPr txBox="true"/>
          <p:nvPr/>
        </p:nvSpPr>
        <p:spPr>
          <a:xfrm>
            <a:off x="2610485" y="6565265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https://www.makerbot.com/learn/</a:t>
            </a:r>
            <a:endParaRPr lang="es-ES_tradnl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Text Box 13">
            <a:hlinkClick r:id="rId3" action="ppaction://hlinkfile"/>
          </p:cNvPr>
          <p:cNvSpPr txBox="true"/>
          <p:nvPr/>
        </p:nvSpPr>
        <p:spPr>
          <a:xfrm>
            <a:off x="58420" y="2813685"/>
            <a:ext cx="57511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https://all3dp.com/2/3d-printing-for-beginners-all-you-need-to-know-to-get-started/</a:t>
            </a:r>
            <a:endParaRPr lang="es-ES_tradnl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Text Box 21">
            <a:hlinkClick r:id="rId10" action="ppaction://hlinkfile"/>
          </p:cNvPr>
          <p:cNvSpPr txBox="true"/>
          <p:nvPr/>
        </p:nvSpPr>
        <p:spPr>
          <a:xfrm>
            <a:off x="6334125" y="6565265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https://riubu.ubu.es/handle/10259/5478</a:t>
            </a:r>
            <a:endParaRPr lang="es-ES_tradnl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blabUniParis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8508365" y="3116580"/>
            <a:ext cx="3653790" cy="2055495"/>
          </a:xfrm>
          <a:prstGeom prst="rect">
            <a:avLst/>
          </a:prstGeom>
        </p:spPr>
      </p:pic>
      <p:pic>
        <p:nvPicPr>
          <p:cNvPr id="9" name="Picture 8" descr="fab-lab-burgos-3-63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340" y="4548505"/>
            <a:ext cx="2790190" cy="2095500"/>
          </a:xfrm>
          <a:prstGeom prst="rect">
            <a:avLst/>
          </a:prstGeom>
        </p:spPr>
      </p:pic>
      <p:sp>
        <p:nvSpPr>
          <p:cNvPr id="7" name="Text Box 6"/>
          <p:cNvSpPr txBox="true"/>
          <p:nvPr/>
        </p:nvSpPr>
        <p:spPr>
          <a:xfrm>
            <a:off x="728345" y="1860550"/>
            <a:ext cx="1100899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Where to search for help?</a:t>
            </a:r>
            <a:endParaRPr lang="es-ES_tradnl" altLang="en-US" sz="28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00B050"/>
              </a:buClr>
              <a:buFont typeface="+mj-lt"/>
              <a:buAutoNum type="alphaL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FabLab: a small-scale workshop offering (personal) digital fabrication, using computer-controlled tools for various materials.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defTabSz="914400">
              <a:buClr>
                <a:srgbClr val="00B050"/>
              </a:buClr>
              <a:buFont typeface="+mj-lt"/>
              <a:buNone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Equipment generally includes: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defTabSz="9144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printer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defTabSz="9144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3-axis CNC-machine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defTabSz="9144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Printed circuit board milling/etching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defTabSz="9144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Laser and knife cutters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defTabSz="9144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PC with design software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defTabSz="914400">
              <a:buClr>
                <a:srgbClr val="002060"/>
              </a:buClr>
              <a:buFont typeface="Wingdings" panose="05000000000000000000" charset="0"/>
              <a:buChar char="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Trained personal can help you.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defTabSz="914400">
              <a:buClr>
                <a:srgbClr val="002060"/>
              </a:buClr>
              <a:buFont typeface="Wingdings" panose="05000000000000000000" charset="0"/>
              <a:buChar char="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FabLabs often organise training courses.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sp>
        <p:nvSpPr>
          <p:cNvPr id="114" name="Text Box 113"/>
          <p:cNvSpPr txBox="true"/>
          <p:nvPr/>
        </p:nvSpPr>
        <p:spPr>
          <a:xfrm>
            <a:off x="728345" y="1860550"/>
            <a:ext cx="850773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Where to search for help?</a:t>
            </a:r>
            <a:endParaRPr lang="es-ES_tradnl" altLang="en-US" sz="28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7030A0"/>
              </a:buClr>
              <a:buFont typeface="+mj-lt"/>
              <a:buAutoNum type="alphaLcParenR" startAt="4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Training sessions/courses: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buClr>
                <a:srgbClr val="FF0000"/>
              </a:buClr>
              <a:buFont typeface="Wingdings" panose="05000000000000000000" charset="0"/>
              <a:buChar char="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printer manufacturers/distributors often offer training courses (Ultimaker, Makerbot, etc.)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buClr>
                <a:srgbClr val="FF0000"/>
              </a:buClr>
              <a:buFont typeface="Wingdings" panose="05000000000000000000" charset="0"/>
              <a:buChar char=""/>
              <a:tabLst>
                <a:tab pos="5182870" algn="l"/>
              </a:tabLst>
            </a:pPr>
            <a:r>
              <a:rPr lang="es-ES_tradnl" altLang="en-US" sz="2800" u="sng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Education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Council of the Autonomic Governments organize training courses → via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Formación Docente e Innovación Educativa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buClr>
                <a:srgbClr val="FF0000"/>
              </a:buClr>
              <a:buFont typeface="Wingdings" panose="05000000000000000000" charset="0"/>
              <a:buChar char=""/>
              <a:tabLst>
                <a:tab pos="5182870" algn="l"/>
              </a:tabLst>
            </a:pPr>
            <a:r>
              <a:rPr lang="es-ES_tradnl" altLang="en-US" sz="2800" u="sng">
                <a:latin typeface="Arial" panose="020B0604020202020204" pitchFamily="34" charset="0"/>
                <a:cs typeface="Arial" panose="020B0604020202020204" pitchFamily="34" charset="0"/>
              </a:rPr>
              <a:t>Belgium: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via webpage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https://onderwijs.flam3d.be/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  <a:hlinkClick r:id="rId2" action="ppaction://hlinkfile"/>
            </a:endParaRPr>
          </a:p>
          <a:p>
            <a:pPr marL="457200" indent="-457200" defTabSz="914400">
              <a:buClr>
                <a:srgbClr val="FF0000"/>
              </a:buClr>
              <a:buFont typeface="Wingdings" panose="05000000000000000000" charset="0"/>
              <a:buChar char=""/>
              <a:tabLst>
                <a:tab pos="5182870" algn="l"/>
              </a:tabLst>
            </a:pPr>
            <a:r>
              <a:rPr lang="es-ES_tradnl" altLang="en-US" sz="2800" u="sng">
                <a:latin typeface="Arial" panose="020B0604020202020204" pitchFamily="34" charset="0"/>
                <a:cs typeface="Arial" panose="020B0604020202020204" pitchFamily="34" charset="0"/>
              </a:rPr>
              <a:t>the Netherlands: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via webpage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http://www.3dprinter-en-onderwijs.nl/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DprinterOnderwijsHomepage1">
            <a:hlinkClick r:id="rId4"/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425" y="5210925"/>
            <a:ext cx="2582099" cy="1619885"/>
          </a:xfrm>
          <a:prstGeom prst="rect">
            <a:avLst/>
          </a:prstGeom>
        </p:spPr>
      </p:pic>
      <p:pic>
        <p:nvPicPr>
          <p:cNvPr id="4" name="Picture 3" descr="Flam3dHomepage">
            <a:hlinkClick r:id="rId2" action="ppaction://hlinkfile"/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930" y="3540875"/>
            <a:ext cx="3583479" cy="1619885"/>
          </a:xfrm>
          <a:prstGeom prst="rect">
            <a:avLst/>
          </a:prstGeom>
        </p:spPr>
      </p:pic>
      <p:pic>
        <p:nvPicPr>
          <p:cNvPr id="5" name="Picture 4" descr="CursoCFIEpalencia">
            <a:hlinkClick r:id="rId7"/>
          </p:cNvPr>
          <p:cNvPicPr>
            <a:picLocks noChangeAspect="true"/>
          </p:cNvPicPr>
          <p:nvPr/>
        </p:nvPicPr>
        <p:blipFill>
          <a:blip r:embed="rId8"/>
          <a:srcRect b="25348"/>
          <a:stretch>
            <a:fillRect/>
          </a:stretch>
        </p:blipFill>
        <p:spPr>
          <a:xfrm>
            <a:off x="8998585" y="1870710"/>
            <a:ext cx="2916649" cy="16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grpSp>
        <p:nvGrpSpPr>
          <p:cNvPr id="4" name="Group 3"/>
          <p:cNvGrpSpPr>
            <a:grpSpLocks noChangeAspect="true"/>
          </p:cNvGrpSpPr>
          <p:nvPr/>
        </p:nvGrpSpPr>
        <p:grpSpPr>
          <a:xfrm>
            <a:off x="742315" y="1880870"/>
            <a:ext cx="10706735" cy="3365861"/>
            <a:chOff x="259" y="3361"/>
            <a:chExt cx="18571" cy="5838"/>
          </a:xfrm>
        </p:grpSpPr>
        <p:pic>
          <p:nvPicPr>
            <p:cNvPr id="24" name="Imagen 6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29684" t="34037" r="45152"/>
            <a:stretch>
              <a:fillRect/>
            </a:stretch>
          </p:blipFill>
          <p:spPr>
            <a:xfrm>
              <a:off x="8576" y="3361"/>
              <a:ext cx="3819" cy="3003"/>
            </a:xfrm>
            <a:prstGeom prst="rect">
              <a:avLst/>
            </a:prstGeom>
          </p:spPr>
        </p:pic>
        <p:pic>
          <p:nvPicPr>
            <p:cNvPr id="25" name="Imagen 7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55128" t="30619" r="21572" b="3418"/>
            <a:stretch>
              <a:fillRect/>
            </a:stretch>
          </p:blipFill>
          <p:spPr>
            <a:xfrm>
              <a:off x="12283" y="3361"/>
              <a:ext cx="3536" cy="3003"/>
            </a:xfrm>
            <a:prstGeom prst="rect">
              <a:avLst/>
            </a:prstGeom>
          </p:spPr>
        </p:pic>
        <p:pic>
          <p:nvPicPr>
            <p:cNvPr id="29" name="Imagen 8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5">
                  <a:tint val="45000"/>
                  <a:satMod val="400000"/>
                </a:schemeClr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78241" t="31240" r="882" b="2797"/>
            <a:stretch>
              <a:fillRect/>
            </a:stretch>
          </p:blipFill>
          <p:spPr>
            <a:xfrm>
              <a:off x="15636" y="3361"/>
              <a:ext cx="3169" cy="3003"/>
            </a:xfrm>
            <a:prstGeom prst="rect">
              <a:avLst/>
            </a:prstGeom>
          </p:spPr>
        </p:pic>
        <p:sp>
          <p:nvSpPr>
            <p:cNvPr id="31" name="CuadroTexto 9">
              <a:hlinkClick r:id="rId2" action="ppaction://hlinkfile"/>
            </p:cNvPr>
            <p:cNvSpPr txBox="true"/>
            <p:nvPr/>
          </p:nvSpPr>
          <p:spPr>
            <a:xfrm>
              <a:off x="1180" y="6016"/>
              <a:ext cx="1867" cy="112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DESIGN</a:t>
              </a:r>
              <a:endParaRPr lang="es-ES_tradnl" alt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10"/>
            <p:cNvSpPr txBox="true"/>
            <p:nvPr/>
          </p:nvSpPr>
          <p:spPr>
            <a:xfrm>
              <a:off x="4677" y="6016"/>
              <a:ext cx="2128" cy="11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.STL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Imagen 11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259" y="3361"/>
              <a:ext cx="4560" cy="3003"/>
            </a:xfrm>
            <a:prstGeom prst="rect">
              <a:avLst/>
            </a:prstGeom>
          </p:spPr>
        </p:pic>
        <p:cxnSp>
          <p:nvCxnSpPr>
            <p:cNvPr id="37" name="Conector recto 20"/>
            <p:cNvCxnSpPr/>
            <p:nvPr/>
          </p:nvCxnSpPr>
          <p:spPr>
            <a:xfrm flipH="true">
              <a:off x="4844" y="4605"/>
              <a:ext cx="1434" cy="6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Conector recto 35"/>
            <p:cNvCxnSpPr/>
            <p:nvPr/>
          </p:nvCxnSpPr>
          <p:spPr>
            <a:xfrm>
              <a:off x="6600" y="4910"/>
              <a:ext cx="456" cy="5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5" name="Imagen 3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6">
                  <a:shade val="45000"/>
                  <a:satMod val="135000"/>
                </a:schemeClr>
                <a:prstClr val="white"/>
              </a:duotone>
              <a:grayscl/>
              <a:lum bright="30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3854" y="3361"/>
              <a:ext cx="4560" cy="30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softEdge"/>
          </p:spPr>
        </p:pic>
        <p:cxnSp>
          <p:nvCxnSpPr>
            <p:cNvPr id="47" name="Conector recto 15"/>
            <p:cNvCxnSpPr/>
            <p:nvPr/>
          </p:nvCxnSpPr>
          <p:spPr>
            <a:xfrm>
              <a:off x="4844" y="5244"/>
              <a:ext cx="490" cy="49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Conector recto 18"/>
            <p:cNvCxnSpPr/>
            <p:nvPr/>
          </p:nvCxnSpPr>
          <p:spPr>
            <a:xfrm flipV="true">
              <a:off x="5334" y="4604"/>
              <a:ext cx="953" cy="114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Conector recto 22"/>
            <p:cNvCxnSpPr/>
            <p:nvPr/>
          </p:nvCxnSpPr>
          <p:spPr>
            <a:xfrm flipH="true">
              <a:off x="5508" y="3445"/>
              <a:ext cx="365" cy="152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Conector recto 27"/>
            <p:cNvCxnSpPr/>
            <p:nvPr/>
          </p:nvCxnSpPr>
          <p:spPr>
            <a:xfrm flipH="true" flipV="true">
              <a:off x="5334" y="4416"/>
              <a:ext cx="174" cy="55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Conector recto 29"/>
            <p:cNvCxnSpPr/>
            <p:nvPr/>
          </p:nvCxnSpPr>
          <p:spPr>
            <a:xfrm flipV="true">
              <a:off x="5508" y="4109"/>
              <a:ext cx="597" cy="85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Conector recto 31"/>
            <p:cNvCxnSpPr/>
            <p:nvPr/>
          </p:nvCxnSpPr>
          <p:spPr>
            <a:xfrm>
              <a:off x="5909" y="3508"/>
              <a:ext cx="692" cy="140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Conector recto 33"/>
            <p:cNvCxnSpPr/>
            <p:nvPr/>
          </p:nvCxnSpPr>
          <p:spPr>
            <a:xfrm>
              <a:off x="6608" y="4891"/>
              <a:ext cx="73" cy="84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Conector recto 37"/>
            <p:cNvCxnSpPr/>
            <p:nvPr/>
          </p:nvCxnSpPr>
          <p:spPr>
            <a:xfrm>
              <a:off x="5873" y="3458"/>
              <a:ext cx="808" cy="228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Conector recto 39"/>
            <p:cNvCxnSpPr/>
            <p:nvPr/>
          </p:nvCxnSpPr>
          <p:spPr>
            <a:xfrm flipH="true">
              <a:off x="4597" y="3445"/>
              <a:ext cx="1276" cy="22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Conector recto 41"/>
            <p:cNvCxnSpPr/>
            <p:nvPr/>
          </p:nvCxnSpPr>
          <p:spPr>
            <a:xfrm>
              <a:off x="4581" y="5740"/>
              <a:ext cx="2123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Conector recto 43"/>
            <p:cNvCxnSpPr/>
            <p:nvPr/>
          </p:nvCxnSpPr>
          <p:spPr>
            <a:xfrm>
              <a:off x="5101" y="4821"/>
              <a:ext cx="238" cy="92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Conector recto 45"/>
            <p:cNvCxnSpPr/>
            <p:nvPr/>
          </p:nvCxnSpPr>
          <p:spPr>
            <a:xfrm flipH="true">
              <a:off x="5336" y="4941"/>
              <a:ext cx="180" cy="81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Conector recto 47"/>
            <p:cNvCxnSpPr/>
            <p:nvPr/>
          </p:nvCxnSpPr>
          <p:spPr>
            <a:xfrm flipH="true">
              <a:off x="5345" y="4114"/>
              <a:ext cx="763" cy="160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Conector recto 61"/>
            <p:cNvCxnSpPr/>
            <p:nvPr/>
          </p:nvCxnSpPr>
          <p:spPr>
            <a:xfrm>
              <a:off x="5333" y="4416"/>
              <a:ext cx="12" cy="130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Conector recto 66"/>
            <p:cNvCxnSpPr/>
            <p:nvPr/>
          </p:nvCxnSpPr>
          <p:spPr>
            <a:xfrm>
              <a:off x="5873" y="3445"/>
              <a:ext cx="1193" cy="202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Conector recto 69"/>
            <p:cNvCxnSpPr/>
            <p:nvPr/>
          </p:nvCxnSpPr>
          <p:spPr>
            <a:xfrm flipH="true">
              <a:off x="6678" y="5475"/>
              <a:ext cx="386" cy="26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Conector recto 72"/>
            <p:cNvCxnSpPr/>
            <p:nvPr/>
          </p:nvCxnSpPr>
          <p:spPr>
            <a:xfrm flipH="true" flipV="true">
              <a:off x="6598" y="4908"/>
              <a:ext cx="476" cy="56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6" name="CuadroTexto 74"/>
            <p:cNvSpPr txBox="true"/>
            <p:nvPr/>
          </p:nvSpPr>
          <p:spPr>
            <a:xfrm>
              <a:off x="8536" y="6016"/>
              <a:ext cx="2128" cy="11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.GCODE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CuadroTexto 75"/>
            <p:cNvSpPr txBox="true"/>
            <p:nvPr/>
          </p:nvSpPr>
          <p:spPr>
            <a:xfrm>
              <a:off x="12122" y="6016"/>
              <a:ext cx="2475" cy="11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PRINTING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Abrir llave 80"/>
            <p:cNvSpPr/>
            <p:nvPr/>
          </p:nvSpPr>
          <p:spPr>
            <a:xfrm rot="16200000">
              <a:off x="3835" y="4289"/>
              <a:ext cx="306" cy="6157"/>
            </a:xfrm>
            <a:prstGeom prst="leftBrace">
              <a:avLst/>
            </a:prstGeom>
            <a:ln w="57150">
              <a:solidFill>
                <a:srgbClr val="14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2" name="Abrir llave 81"/>
            <p:cNvSpPr/>
            <p:nvPr/>
          </p:nvSpPr>
          <p:spPr>
            <a:xfrm rot="16200000">
              <a:off x="9428" y="5307"/>
              <a:ext cx="298" cy="4113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3" name="Abrir llave 82"/>
            <p:cNvSpPr/>
            <p:nvPr/>
          </p:nvSpPr>
          <p:spPr>
            <a:xfrm rot="16200000">
              <a:off x="13162" y="6076"/>
              <a:ext cx="298" cy="2574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4" name="Abrir llave 83"/>
            <p:cNvSpPr/>
            <p:nvPr/>
          </p:nvSpPr>
          <p:spPr>
            <a:xfrm rot="16200000">
              <a:off x="16746" y="5454"/>
              <a:ext cx="298" cy="3819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69" name="CuadroTexto 84"/>
            <p:cNvSpPr txBox="true"/>
            <p:nvPr/>
          </p:nvSpPr>
          <p:spPr>
            <a:xfrm>
              <a:off x="14986" y="6253"/>
              <a:ext cx="3745" cy="6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POSTPROCES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uadroTexto 85">
              <a:hlinkClick r:id="rId2" action="ppaction://hlinkfile"/>
            </p:cNvPr>
            <p:cNvSpPr txBox="true"/>
            <p:nvPr/>
          </p:nvSpPr>
          <p:spPr>
            <a:xfrm>
              <a:off x="1505" y="8055"/>
              <a:ext cx="4942" cy="64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</a:t>
              </a:r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CuadroTexto 86"/>
            <p:cNvSpPr txBox="true"/>
            <p:nvPr/>
          </p:nvSpPr>
          <p:spPr>
            <a:xfrm>
              <a:off x="6806" y="8071"/>
              <a:ext cx="4983" cy="112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PRINTING </a:t>
              </a:r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sz="16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SLIC</a:t>
              </a:r>
              <a:r>
                <a:rPr lang="es-ES_tradnl" altLang="es-ES" sz="16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s-ES" sz="16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SOFTWARE</a:t>
              </a:r>
              <a:endParaRPr lang="es-E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uadroTexto 87"/>
            <p:cNvSpPr txBox="true"/>
            <p:nvPr/>
          </p:nvSpPr>
          <p:spPr>
            <a:xfrm>
              <a:off x="11931" y="8071"/>
              <a:ext cx="2735" cy="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PRINTER</a:t>
              </a:r>
              <a:endParaRPr lang="es-ES_tradnl" altLang="es-ES" sz="1600" i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uadroTexto 88"/>
            <p:cNvSpPr txBox="true"/>
            <p:nvPr/>
          </p:nvSpPr>
          <p:spPr>
            <a:xfrm>
              <a:off x="14916" y="8055"/>
              <a:ext cx="3914" cy="69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ISHED PRODUCT</a:t>
              </a:r>
              <a:endParaRPr lang="es-ES" sz="1600" i="1" dirty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 Box 13">
            <a:hlinkClick r:id="rId3" action="ppaction://hlinkfile"/>
          </p:cNvPr>
          <p:cNvSpPr txBox="true"/>
          <p:nvPr/>
        </p:nvSpPr>
        <p:spPr>
          <a:xfrm>
            <a:off x="577850" y="5930900"/>
            <a:ext cx="946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https://all3dp.com/1/best-free-3d-modeling-software-for-beginners/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ext Box 2">
            <a:hlinkClick r:id="rId2" action="ppaction://hlinkfile"/>
          </p:cNvPr>
          <p:cNvSpPr txBox="true"/>
          <p:nvPr/>
        </p:nvSpPr>
        <p:spPr>
          <a:xfrm>
            <a:off x="577850" y="6351905"/>
            <a:ext cx="946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https://all3dp.com/1/best-free-3d-modeling-software-3d-cad-3d-design-software/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Picture 5" descr="FreeCAD-logo1">
            <a:hlinkClick r:id="rId4" action="ppaction://hlinkfile"/>
          </p:cNvPr>
          <p:cNvPicPr>
            <a:picLocks noChangeAspect="true"/>
          </p:cNvPicPr>
          <p:nvPr/>
        </p:nvPicPr>
        <p:blipFill>
          <a:blip r:embed="rId5"/>
          <a:srcRect t="23666" b="25492"/>
          <a:stretch>
            <a:fillRect/>
          </a:stretch>
        </p:blipFill>
        <p:spPr>
          <a:xfrm>
            <a:off x="5805309" y="5300810"/>
            <a:ext cx="2595245" cy="540000"/>
          </a:xfrm>
          <a:prstGeom prst="rect">
            <a:avLst/>
          </a:prstGeom>
        </p:spPr>
      </p:pic>
      <p:pic>
        <p:nvPicPr>
          <p:cNvPr id="7" name="Picture 6" descr="tinkercad-logo">
            <a:hlinkClick r:id="rId6" action="ppaction://hlinkfile"/>
          </p:cNvPr>
          <p:cNvPicPr>
            <a:picLocks noChangeAspect="true"/>
          </p:cNvPicPr>
          <p:nvPr/>
        </p:nvPicPr>
        <p:blipFill>
          <a:blip r:embed="rId7"/>
          <a:srcRect l="23575" t="2293" r="23575" b="6878"/>
          <a:stretch>
            <a:fillRect/>
          </a:stretch>
        </p:blipFill>
        <p:spPr>
          <a:xfrm>
            <a:off x="1141095" y="5210810"/>
            <a:ext cx="771029" cy="720000"/>
          </a:xfrm>
          <a:prstGeom prst="rect">
            <a:avLst/>
          </a:prstGeom>
        </p:spPr>
      </p:pic>
      <p:pic>
        <p:nvPicPr>
          <p:cNvPr id="8" name="Picture 7" descr="SketchUp-Horizontal-RGB">
            <a:hlinkClick r:id="rId8" action="ppaction://hlinkfile"/>
          </p:cNvPr>
          <p:cNvPicPr>
            <a:picLocks noChangeAspect="true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28709" y="5300810"/>
            <a:ext cx="2660015" cy="540000"/>
          </a:xfrm>
          <a:prstGeom prst="rect">
            <a:avLst/>
          </a:prstGeom>
        </p:spPr>
      </p:pic>
      <p:pic>
        <p:nvPicPr>
          <p:cNvPr id="9" name="Picture 8" descr="OpenSCAD-logo-300x126">
            <a:hlinkClick r:id="rId11" action="ppaction://hlinkfile"/>
          </p:cNvPr>
          <p:cNvPicPr>
            <a:picLocks noChangeAspect="true"/>
          </p:cNvPicPr>
          <p:nvPr/>
        </p:nvPicPr>
        <p:blipFill>
          <a:blip r:embed="rId12"/>
          <a:srcRect t="10952"/>
          <a:stretch>
            <a:fillRect/>
          </a:stretch>
        </p:blipFill>
        <p:spPr>
          <a:xfrm>
            <a:off x="9017139" y="5210810"/>
            <a:ext cx="1924685" cy="7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grpSp>
        <p:nvGrpSpPr>
          <p:cNvPr id="74" name="Group 73"/>
          <p:cNvGrpSpPr/>
          <p:nvPr/>
        </p:nvGrpSpPr>
        <p:grpSpPr>
          <a:xfrm>
            <a:off x="738505" y="1880235"/>
            <a:ext cx="10714355" cy="3364230"/>
            <a:chOff x="1163" y="2961"/>
            <a:chExt cx="16873" cy="5298"/>
          </a:xfrm>
        </p:grpSpPr>
        <p:pic>
          <p:nvPicPr>
            <p:cNvPr id="24" name="Imagen 6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29684" t="34037" r="45152"/>
            <a:stretch>
              <a:fillRect/>
            </a:stretch>
          </p:blipFill>
          <p:spPr>
            <a:xfrm>
              <a:off x="8720" y="2961"/>
              <a:ext cx="3470" cy="2729"/>
            </a:xfrm>
            <a:prstGeom prst="rect">
              <a:avLst/>
            </a:prstGeom>
          </p:spPr>
        </p:pic>
        <p:pic>
          <p:nvPicPr>
            <p:cNvPr id="25" name="Imagen 7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55128" t="30619" r="21572" b="3418"/>
            <a:stretch>
              <a:fillRect/>
            </a:stretch>
          </p:blipFill>
          <p:spPr>
            <a:xfrm>
              <a:off x="12088" y="2961"/>
              <a:ext cx="3213" cy="2729"/>
            </a:xfrm>
            <a:prstGeom prst="rect">
              <a:avLst/>
            </a:prstGeom>
          </p:spPr>
        </p:pic>
        <p:pic>
          <p:nvPicPr>
            <p:cNvPr id="29" name="Imagen 8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5">
                  <a:tint val="45000"/>
                  <a:satMod val="400000"/>
                </a:schemeClr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78241" t="31240" r="882" b="2797"/>
            <a:stretch>
              <a:fillRect/>
            </a:stretch>
          </p:blipFill>
          <p:spPr>
            <a:xfrm>
              <a:off x="15135" y="2961"/>
              <a:ext cx="2879" cy="2729"/>
            </a:xfrm>
            <a:prstGeom prst="rect">
              <a:avLst/>
            </a:prstGeom>
          </p:spPr>
        </p:pic>
        <p:sp>
          <p:nvSpPr>
            <p:cNvPr id="31" name="CuadroTexto 9"/>
            <p:cNvSpPr txBox="true"/>
            <p:nvPr/>
          </p:nvSpPr>
          <p:spPr>
            <a:xfrm>
              <a:off x="2000" y="5373"/>
              <a:ext cx="1696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DESIGN</a:t>
              </a:r>
              <a:endParaRPr lang="es-ES_tradnl" alt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10">
              <a:hlinkClick r:id="rId2" action="ppaction://hlinkfile"/>
            </p:cNvPr>
            <p:cNvSpPr txBox="true"/>
            <p:nvPr/>
          </p:nvSpPr>
          <p:spPr>
            <a:xfrm>
              <a:off x="5177" y="5373"/>
              <a:ext cx="1934" cy="101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.STL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Imagen 11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4">
                  <a:tint val="45000"/>
                  <a:satMod val="400000"/>
                </a:schemeClr>
              </a:duotone>
              <a:grayscl/>
              <a:lum bright="30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1163" y="2961"/>
              <a:ext cx="4143" cy="2729"/>
            </a:xfrm>
            <a:prstGeom prst="rect">
              <a:avLst/>
            </a:prstGeom>
          </p:spPr>
        </p:pic>
        <p:cxnSp>
          <p:nvCxnSpPr>
            <p:cNvPr id="37" name="Conector recto 20"/>
            <p:cNvCxnSpPr/>
            <p:nvPr/>
          </p:nvCxnSpPr>
          <p:spPr>
            <a:xfrm flipH="true">
              <a:off x="5329" y="4091"/>
              <a:ext cx="1303" cy="58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Conector recto 35"/>
            <p:cNvCxnSpPr/>
            <p:nvPr/>
          </p:nvCxnSpPr>
          <p:spPr>
            <a:xfrm>
              <a:off x="6924" y="4368"/>
              <a:ext cx="414" cy="50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1" name="Grupo 42"/>
            <p:cNvGrpSpPr/>
            <p:nvPr/>
          </p:nvGrpSpPr>
          <p:grpSpPr>
            <a:xfrm rot="0">
              <a:off x="4429" y="2961"/>
              <a:ext cx="4143" cy="2729"/>
              <a:chOff x="2377440" y="1472180"/>
              <a:chExt cx="2948048" cy="1941443"/>
            </a:xfrm>
          </p:grpSpPr>
          <p:pic>
            <p:nvPicPr>
              <p:cNvPr id="45" name="Imagen 3"/>
              <p:cNvPicPr>
                <a:picLocks noChangeAspect="true"/>
              </p:cNvPicPr>
              <p:nvPr/>
            </p:nvPicPr>
            <p:blipFill rotWithShape="true">
              <a:blip r:embed="rId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false"/>
                  </a:ext>
                </a:extLst>
              </a:blip>
              <a:srcRect t="34037" r="69951"/>
              <a:stretch>
                <a:fillRect/>
              </a:stretch>
            </p:blipFill>
            <p:spPr>
              <a:xfrm>
                <a:off x="2377440" y="1472180"/>
                <a:ext cx="2948048" cy="19414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prstMaterial="softEdge"/>
            </p:spPr>
          </p:pic>
          <p:cxnSp>
            <p:nvCxnSpPr>
              <p:cNvPr id="47" name="Conector recto 15"/>
              <p:cNvCxnSpPr/>
              <p:nvPr/>
            </p:nvCxnSpPr>
            <p:spPr>
              <a:xfrm>
                <a:off x="3017520" y="2689860"/>
                <a:ext cx="316472" cy="3200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18"/>
              <p:cNvCxnSpPr/>
              <p:nvPr/>
            </p:nvCxnSpPr>
            <p:spPr>
              <a:xfrm flipV="true">
                <a:off x="3333992" y="2275840"/>
                <a:ext cx="616159" cy="7416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22"/>
              <p:cNvCxnSpPr/>
              <p:nvPr/>
            </p:nvCxnSpPr>
            <p:spPr>
              <a:xfrm flipH="true">
                <a:off x="3446780" y="1526540"/>
                <a:ext cx="236220" cy="9829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27"/>
              <p:cNvCxnSpPr/>
              <p:nvPr/>
            </p:nvCxnSpPr>
            <p:spPr>
              <a:xfrm flipH="true" flipV="true">
                <a:off x="3333992" y="2153920"/>
                <a:ext cx="112788" cy="3556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29"/>
              <p:cNvCxnSpPr/>
              <p:nvPr/>
            </p:nvCxnSpPr>
            <p:spPr>
              <a:xfrm flipV="true">
                <a:off x="3446780" y="1955800"/>
                <a:ext cx="386080" cy="553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31"/>
              <p:cNvCxnSpPr/>
              <p:nvPr/>
            </p:nvCxnSpPr>
            <p:spPr>
              <a:xfrm>
                <a:off x="3705860" y="1567180"/>
                <a:ext cx="447288" cy="9103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33"/>
              <p:cNvCxnSpPr/>
              <p:nvPr/>
            </p:nvCxnSpPr>
            <p:spPr>
              <a:xfrm>
                <a:off x="4158228" y="2461260"/>
                <a:ext cx="47442" cy="5486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37"/>
              <p:cNvCxnSpPr/>
              <p:nvPr/>
            </p:nvCxnSpPr>
            <p:spPr>
              <a:xfrm>
                <a:off x="3683000" y="1535180"/>
                <a:ext cx="522670" cy="1474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39"/>
              <p:cNvCxnSpPr/>
              <p:nvPr/>
            </p:nvCxnSpPr>
            <p:spPr>
              <a:xfrm flipH="true">
                <a:off x="2857847" y="1526540"/>
                <a:ext cx="825153" cy="148336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41"/>
              <p:cNvCxnSpPr/>
              <p:nvPr/>
            </p:nvCxnSpPr>
            <p:spPr>
              <a:xfrm>
                <a:off x="2847340" y="3009900"/>
                <a:ext cx="1372372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8" name="Conector recto 43"/>
            <p:cNvCxnSpPr/>
            <p:nvPr/>
          </p:nvCxnSpPr>
          <p:spPr>
            <a:xfrm>
              <a:off x="5562" y="4288"/>
              <a:ext cx="216" cy="83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Conector recto 45"/>
            <p:cNvCxnSpPr/>
            <p:nvPr/>
          </p:nvCxnSpPr>
          <p:spPr>
            <a:xfrm flipH="true">
              <a:off x="5776" y="4397"/>
              <a:ext cx="164" cy="74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Conector recto 47"/>
            <p:cNvCxnSpPr/>
            <p:nvPr/>
          </p:nvCxnSpPr>
          <p:spPr>
            <a:xfrm flipH="true">
              <a:off x="5784" y="3645"/>
              <a:ext cx="693" cy="146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Conector recto 61"/>
            <p:cNvCxnSpPr/>
            <p:nvPr/>
          </p:nvCxnSpPr>
          <p:spPr>
            <a:xfrm>
              <a:off x="5773" y="3920"/>
              <a:ext cx="11" cy="118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Conector recto 66"/>
            <p:cNvCxnSpPr/>
            <p:nvPr/>
          </p:nvCxnSpPr>
          <p:spPr>
            <a:xfrm>
              <a:off x="6264" y="3037"/>
              <a:ext cx="1084" cy="184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Conector recto 69"/>
            <p:cNvCxnSpPr/>
            <p:nvPr/>
          </p:nvCxnSpPr>
          <p:spPr>
            <a:xfrm flipH="true">
              <a:off x="6995" y="4882"/>
              <a:ext cx="351" cy="23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Conector recto 72"/>
            <p:cNvCxnSpPr/>
            <p:nvPr/>
          </p:nvCxnSpPr>
          <p:spPr>
            <a:xfrm flipH="true" flipV="true">
              <a:off x="6923" y="4367"/>
              <a:ext cx="432" cy="51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6" name="CuadroTexto 74"/>
            <p:cNvSpPr txBox="true"/>
            <p:nvPr/>
          </p:nvSpPr>
          <p:spPr>
            <a:xfrm>
              <a:off x="8684" y="5373"/>
              <a:ext cx="1934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.GCODE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CuadroTexto 75"/>
            <p:cNvSpPr txBox="true"/>
            <p:nvPr/>
          </p:nvSpPr>
          <p:spPr>
            <a:xfrm>
              <a:off x="11942" y="5373"/>
              <a:ext cx="2249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PRINTING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Abrir llave 80"/>
            <p:cNvSpPr/>
            <p:nvPr/>
          </p:nvSpPr>
          <p:spPr>
            <a:xfrm rot="16200000">
              <a:off x="4412" y="3804"/>
              <a:ext cx="278" cy="5594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2" name="Abrir llave 81"/>
            <p:cNvSpPr/>
            <p:nvPr/>
          </p:nvSpPr>
          <p:spPr>
            <a:xfrm rot="16200000">
              <a:off x="9494" y="4729"/>
              <a:ext cx="271" cy="3737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3" name="Abrir llave 82"/>
            <p:cNvSpPr/>
            <p:nvPr/>
          </p:nvSpPr>
          <p:spPr>
            <a:xfrm rot="16200000">
              <a:off x="12887" y="5428"/>
              <a:ext cx="271" cy="2339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4" name="Abrir llave 83"/>
            <p:cNvSpPr/>
            <p:nvPr/>
          </p:nvSpPr>
          <p:spPr>
            <a:xfrm rot="16200000">
              <a:off x="16143" y="4863"/>
              <a:ext cx="271" cy="3470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69" name="CuadroTexto 84"/>
            <p:cNvSpPr txBox="true"/>
            <p:nvPr/>
          </p:nvSpPr>
          <p:spPr>
            <a:xfrm>
              <a:off x="14544" y="5589"/>
              <a:ext cx="3403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POSTPROCES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uadroTexto 85"/>
            <p:cNvSpPr txBox="true"/>
            <p:nvPr/>
          </p:nvSpPr>
          <p:spPr>
            <a:xfrm>
              <a:off x="2295" y="7226"/>
              <a:ext cx="4490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</a:t>
              </a:r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CuadroTexto 86"/>
            <p:cNvSpPr txBox="true"/>
            <p:nvPr/>
          </p:nvSpPr>
          <p:spPr>
            <a:xfrm>
              <a:off x="7112" y="7241"/>
              <a:ext cx="4528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PRINTING </a:t>
              </a:r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sz="16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SLIC</a:t>
              </a:r>
              <a:r>
                <a:rPr lang="es-ES_tradnl" altLang="es-ES" sz="16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s-ES" sz="16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SOFTWARE</a:t>
              </a:r>
              <a:endParaRPr lang="es-E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uadroTexto 87"/>
            <p:cNvSpPr txBox="true"/>
            <p:nvPr/>
          </p:nvSpPr>
          <p:spPr>
            <a:xfrm>
              <a:off x="11768" y="7241"/>
              <a:ext cx="2485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PRINTER</a:t>
              </a:r>
              <a:endParaRPr lang="es-ES_tradnl" altLang="es-ES" sz="1600" i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uadroTexto 88"/>
            <p:cNvSpPr txBox="true"/>
            <p:nvPr/>
          </p:nvSpPr>
          <p:spPr>
            <a:xfrm>
              <a:off x="14480" y="7226"/>
              <a:ext cx="3556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ISHED PRODUCT</a:t>
              </a:r>
              <a:endParaRPr lang="es-ES" sz="1600" i="1" dirty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ext Box 72">
            <a:hlinkClick r:id="rId2" action="ppaction://hlinkfile"/>
          </p:cNvPr>
          <p:cNvSpPr txBox="true"/>
          <p:nvPr/>
        </p:nvSpPr>
        <p:spPr>
          <a:xfrm>
            <a:off x="577850" y="6232525"/>
            <a:ext cx="94672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https://all3dp.com/1/free-stl-files-3d-printer-models-3d-print-files-stl-download/</a:t>
            </a:r>
            <a:endParaRPr lang="es-ES_tradnl" altLang="en-US" sz="2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5" name="Picture 74" descr="3D-printing-sites-and-software-thingiverse">
            <a:hlinkClick r:id="rId3" action="ppaction://hlinkfile"/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360" y="5391150"/>
            <a:ext cx="720000" cy="720000"/>
          </a:xfrm>
          <a:prstGeom prst="rect">
            <a:avLst/>
          </a:prstGeom>
        </p:spPr>
      </p:pic>
      <p:pic>
        <p:nvPicPr>
          <p:cNvPr id="76" name="Picture 75" descr="cults-3d-logo">
            <a:hlinkClick r:id="rId5" action="ppaction://hlinkfile"/>
          </p:cNvPr>
          <p:cNvPicPr>
            <a:picLocks noChangeAspect="true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66705" y="5391150"/>
            <a:ext cx="572135" cy="720000"/>
          </a:xfrm>
          <a:prstGeom prst="rect">
            <a:avLst/>
          </a:prstGeom>
        </p:spPr>
      </p:pic>
      <p:pic>
        <p:nvPicPr>
          <p:cNvPr id="78" name="Picture 77" descr="cgtrader-logo-hover-1">
            <a:hlinkClick r:id="rId8" action="ppaction://hlinkfile"/>
          </p:cNvPr>
          <p:cNvPicPr>
            <a:picLocks noChangeAspect="true"/>
          </p:cNvPicPr>
          <p:nvPr/>
        </p:nvPicPr>
        <p:blipFill>
          <a:blip r:embed="rId9"/>
          <a:srcRect t="24694" b="25578"/>
          <a:stretch>
            <a:fillRect/>
          </a:stretch>
        </p:blipFill>
        <p:spPr>
          <a:xfrm>
            <a:off x="4740185" y="5481150"/>
            <a:ext cx="2049780" cy="540000"/>
          </a:xfrm>
          <a:prstGeom prst="rect">
            <a:avLst/>
          </a:prstGeom>
        </p:spPr>
      </p:pic>
      <p:pic>
        <p:nvPicPr>
          <p:cNvPr id="79" name="Picture 78" descr="Logo_MyMiniFactory">
            <a:hlinkClick r:id="rId10" action="ppaction://hlinkfile"/>
          </p:cNvPr>
          <p:cNvPicPr>
            <a:picLocks noChangeAspect="true"/>
          </p:cNvPicPr>
          <p:nvPr/>
        </p:nvPicPr>
        <p:blipFill>
          <a:blip r:embed="rId11"/>
          <a:srcRect t="17925" b="33204"/>
          <a:stretch>
            <a:fillRect/>
          </a:stretch>
        </p:blipFill>
        <p:spPr>
          <a:xfrm>
            <a:off x="7391310" y="5391150"/>
            <a:ext cx="1473200" cy="7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738505" y="1880235"/>
            <a:ext cx="10714355" cy="3364230"/>
            <a:chOff x="1163" y="2961"/>
            <a:chExt cx="16873" cy="5298"/>
          </a:xfrm>
        </p:grpSpPr>
        <p:pic>
          <p:nvPicPr>
            <p:cNvPr id="24" name="Imagen 6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29684" t="34037" r="45152"/>
            <a:stretch>
              <a:fillRect/>
            </a:stretch>
          </p:blipFill>
          <p:spPr>
            <a:xfrm>
              <a:off x="8720" y="2961"/>
              <a:ext cx="3470" cy="2729"/>
            </a:xfrm>
            <a:prstGeom prst="rect">
              <a:avLst/>
            </a:prstGeom>
          </p:spPr>
        </p:pic>
        <p:pic>
          <p:nvPicPr>
            <p:cNvPr id="25" name="Imagen 7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55128" t="30619" r="21572" b="3418"/>
            <a:stretch>
              <a:fillRect/>
            </a:stretch>
          </p:blipFill>
          <p:spPr>
            <a:xfrm>
              <a:off x="12088" y="2961"/>
              <a:ext cx="3213" cy="2729"/>
            </a:xfrm>
            <a:prstGeom prst="rect">
              <a:avLst/>
            </a:prstGeom>
          </p:spPr>
        </p:pic>
        <p:pic>
          <p:nvPicPr>
            <p:cNvPr id="29" name="Imagen 8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5">
                  <a:tint val="45000"/>
                  <a:satMod val="400000"/>
                </a:schemeClr>
              </a:duotone>
              <a:grayscl/>
              <a:lum bright="24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78241" t="31240" r="882" b="2797"/>
            <a:stretch>
              <a:fillRect/>
            </a:stretch>
          </p:blipFill>
          <p:spPr>
            <a:xfrm>
              <a:off x="15135" y="2961"/>
              <a:ext cx="2879" cy="2729"/>
            </a:xfrm>
            <a:prstGeom prst="rect">
              <a:avLst/>
            </a:prstGeom>
          </p:spPr>
        </p:pic>
        <p:sp>
          <p:nvSpPr>
            <p:cNvPr id="31" name="CuadroTexto 9"/>
            <p:cNvSpPr txBox="true"/>
            <p:nvPr/>
          </p:nvSpPr>
          <p:spPr>
            <a:xfrm>
              <a:off x="2000" y="5373"/>
              <a:ext cx="1696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DESIGN</a:t>
              </a:r>
              <a:endParaRPr lang="es-ES_tradnl" alt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10"/>
            <p:cNvSpPr txBox="true"/>
            <p:nvPr/>
          </p:nvSpPr>
          <p:spPr>
            <a:xfrm>
              <a:off x="5177" y="5373"/>
              <a:ext cx="1934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.STL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Imagen 11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4">
                  <a:tint val="45000"/>
                  <a:satMod val="400000"/>
                </a:schemeClr>
              </a:duotone>
              <a:grayscl/>
              <a:lum bright="30000"/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1163" y="2961"/>
              <a:ext cx="4143" cy="272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429" y="2961"/>
              <a:ext cx="4142" cy="2728"/>
              <a:chOff x="4429" y="2961"/>
              <a:chExt cx="4142" cy="2728"/>
            </a:xfrm>
          </p:grpSpPr>
          <p:cxnSp>
            <p:nvCxnSpPr>
              <p:cNvPr id="37" name="Conector recto 20"/>
              <p:cNvCxnSpPr/>
              <p:nvPr/>
            </p:nvCxnSpPr>
            <p:spPr>
              <a:xfrm flipH="true">
                <a:off x="5329" y="4091"/>
                <a:ext cx="1303" cy="58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35"/>
              <p:cNvCxnSpPr/>
              <p:nvPr/>
            </p:nvCxnSpPr>
            <p:spPr>
              <a:xfrm>
                <a:off x="6924" y="4368"/>
                <a:ext cx="414" cy="501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45" name="Imagen 3"/>
              <p:cNvPicPr>
                <a:picLocks noChangeAspect="true"/>
              </p:cNvPicPr>
              <p:nvPr/>
            </p:nvPicPr>
            <p:blipFill rotWithShape="true">
              <a:blip r:embed="rId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grayscl/>
                <a:lum bright="30000"/>
                <a:extLst>
                  <a:ext uri="{28A0092B-C50C-407E-A947-70E740481C1C}">
                    <a14:useLocalDpi xmlns:a14="http://schemas.microsoft.com/office/drawing/2010/main" val="false"/>
                  </a:ext>
                </a:extLst>
              </a:blip>
              <a:srcRect t="34037" r="69951"/>
              <a:stretch>
                <a:fillRect/>
              </a:stretch>
            </p:blipFill>
            <p:spPr>
              <a:xfrm>
                <a:off x="4429" y="2961"/>
                <a:ext cx="4143" cy="272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prstMaterial="softEdge"/>
            </p:spPr>
          </p:pic>
          <p:cxnSp>
            <p:nvCxnSpPr>
              <p:cNvPr id="47" name="Conector recto 15"/>
              <p:cNvCxnSpPr/>
              <p:nvPr/>
            </p:nvCxnSpPr>
            <p:spPr>
              <a:xfrm>
                <a:off x="5329" y="4673"/>
                <a:ext cx="445" cy="45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18"/>
              <p:cNvCxnSpPr/>
              <p:nvPr/>
            </p:nvCxnSpPr>
            <p:spPr>
              <a:xfrm flipV="true">
                <a:off x="5773" y="4091"/>
                <a:ext cx="866" cy="1043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22"/>
              <p:cNvCxnSpPr/>
              <p:nvPr/>
            </p:nvCxnSpPr>
            <p:spPr>
              <a:xfrm flipH="true">
                <a:off x="5932" y="3037"/>
                <a:ext cx="332" cy="138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27"/>
              <p:cNvCxnSpPr/>
              <p:nvPr/>
            </p:nvCxnSpPr>
            <p:spPr>
              <a:xfrm flipH="true" flipV="true">
                <a:off x="5773" y="3919"/>
                <a:ext cx="159" cy="50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29"/>
              <p:cNvCxnSpPr/>
              <p:nvPr/>
            </p:nvCxnSpPr>
            <p:spPr>
              <a:xfrm flipV="true">
                <a:off x="5932" y="3641"/>
                <a:ext cx="543" cy="778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31"/>
              <p:cNvCxnSpPr/>
              <p:nvPr/>
            </p:nvCxnSpPr>
            <p:spPr>
              <a:xfrm>
                <a:off x="6296" y="3095"/>
                <a:ext cx="629" cy="128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33"/>
              <p:cNvCxnSpPr/>
              <p:nvPr/>
            </p:nvCxnSpPr>
            <p:spPr>
              <a:xfrm>
                <a:off x="6932" y="4351"/>
                <a:ext cx="67" cy="771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37"/>
              <p:cNvCxnSpPr/>
              <p:nvPr/>
            </p:nvCxnSpPr>
            <p:spPr>
              <a:xfrm>
                <a:off x="6264" y="3050"/>
                <a:ext cx="735" cy="2073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39"/>
              <p:cNvCxnSpPr/>
              <p:nvPr/>
            </p:nvCxnSpPr>
            <p:spPr>
              <a:xfrm flipH="true">
                <a:off x="5104" y="3037"/>
                <a:ext cx="1160" cy="2085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41"/>
              <p:cNvCxnSpPr/>
              <p:nvPr/>
            </p:nvCxnSpPr>
            <p:spPr>
              <a:xfrm>
                <a:off x="5089" y="5123"/>
                <a:ext cx="1929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8" name="Conector recto 43"/>
              <p:cNvCxnSpPr/>
              <p:nvPr/>
            </p:nvCxnSpPr>
            <p:spPr>
              <a:xfrm>
                <a:off x="5562" y="4288"/>
                <a:ext cx="216" cy="836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45"/>
              <p:cNvCxnSpPr/>
              <p:nvPr/>
            </p:nvCxnSpPr>
            <p:spPr>
              <a:xfrm flipH="true">
                <a:off x="5776" y="4397"/>
                <a:ext cx="164" cy="741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Conector recto 47"/>
              <p:cNvCxnSpPr/>
              <p:nvPr/>
            </p:nvCxnSpPr>
            <p:spPr>
              <a:xfrm flipH="true">
                <a:off x="5784" y="3645"/>
                <a:ext cx="693" cy="146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Conector recto 61"/>
              <p:cNvCxnSpPr/>
              <p:nvPr/>
            </p:nvCxnSpPr>
            <p:spPr>
              <a:xfrm>
                <a:off x="5773" y="3920"/>
                <a:ext cx="11" cy="1188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Conector recto 66"/>
              <p:cNvCxnSpPr/>
              <p:nvPr/>
            </p:nvCxnSpPr>
            <p:spPr>
              <a:xfrm>
                <a:off x="6264" y="3037"/>
                <a:ext cx="1084" cy="1844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" name="Conector recto 69"/>
              <p:cNvCxnSpPr/>
              <p:nvPr/>
            </p:nvCxnSpPr>
            <p:spPr>
              <a:xfrm flipH="true">
                <a:off x="6995" y="4882"/>
                <a:ext cx="351" cy="238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72"/>
              <p:cNvCxnSpPr/>
              <p:nvPr/>
            </p:nvCxnSpPr>
            <p:spPr>
              <a:xfrm flipH="true" flipV="true">
                <a:off x="6923" y="4367"/>
                <a:ext cx="432" cy="514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66" name="CuadroTexto 74"/>
            <p:cNvSpPr txBox="true"/>
            <p:nvPr/>
          </p:nvSpPr>
          <p:spPr>
            <a:xfrm>
              <a:off x="8684" y="5373"/>
              <a:ext cx="1934" cy="101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.GCODE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CuadroTexto 75"/>
            <p:cNvSpPr txBox="true"/>
            <p:nvPr/>
          </p:nvSpPr>
          <p:spPr>
            <a:xfrm>
              <a:off x="11942" y="5373"/>
              <a:ext cx="2249" cy="10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PRINTING</a:t>
              </a:r>
              <a:endParaRPr lang="es-ES_tradnl" alt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Abrir llave 80"/>
            <p:cNvSpPr/>
            <p:nvPr/>
          </p:nvSpPr>
          <p:spPr>
            <a:xfrm rot="16200000">
              <a:off x="4412" y="3804"/>
              <a:ext cx="278" cy="5594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2" name="Abrir llave 81"/>
            <p:cNvSpPr/>
            <p:nvPr/>
          </p:nvSpPr>
          <p:spPr>
            <a:xfrm rot="16200000">
              <a:off x="9494" y="4729"/>
              <a:ext cx="271" cy="3737"/>
            </a:xfrm>
            <a:prstGeom prst="leftBrace">
              <a:avLst/>
            </a:prstGeom>
            <a:ln w="57150">
              <a:solidFill>
                <a:srgbClr val="14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3" name="Abrir llave 82"/>
            <p:cNvSpPr/>
            <p:nvPr/>
          </p:nvSpPr>
          <p:spPr>
            <a:xfrm rot="16200000">
              <a:off x="12887" y="5428"/>
              <a:ext cx="271" cy="2339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84" name="Abrir llave 83"/>
            <p:cNvSpPr/>
            <p:nvPr/>
          </p:nvSpPr>
          <p:spPr>
            <a:xfrm rot="16200000">
              <a:off x="16143" y="4863"/>
              <a:ext cx="271" cy="3470"/>
            </a:xfrm>
            <a:prstGeom prst="leftBrac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sz="1600" dirty="0"/>
            </a:p>
          </p:txBody>
        </p:sp>
        <p:sp>
          <p:nvSpPr>
            <p:cNvPr id="69" name="CuadroTexto 84"/>
            <p:cNvSpPr txBox="true"/>
            <p:nvPr/>
          </p:nvSpPr>
          <p:spPr>
            <a:xfrm>
              <a:off x="14544" y="5589"/>
              <a:ext cx="3403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POSTPROCES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uadroTexto 85"/>
            <p:cNvSpPr txBox="true"/>
            <p:nvPr/>
          </p:nvSpPr>
          <p:spPr>
            <a:xfrm>
              <a:off x="2295" y="7226"/>
              <a:ext cx="4490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</a:t>
              </a:r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CuadroTexto 86"/>
            <p:cNvSpPr txBox="true"/>
            <p:nvPr/>
          </p:nvSpPr>
          <p:spPr>
            <a:xfrm>
              <a:off x="7112" y="7241"/>
              <a:ext cx="4528" cy="101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PRINTING </a:t>
              </a:r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sz="1600" i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SLIC</a:t>
              </a:r>
              <a:r>
                <a:rPr lang="es-ES_tradnl" altLang="es-ES" sz="1600" i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s-ES" sz="1600" i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SOFTWARE</a:t>
              </a:r>
              <a:endParaRPr lang="es-ES" sz="1600" i="1" dirty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uadroTexto 87"/>
            <p:cNvSpPr txBox="true"/>
            <p:nvPr/>
          </p:nvSpPr>
          <p:spPr>
            <a:xfrm>
              <a:off x="11768" y="7241"/>
              <a:ext cx="2485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PRINTER</a:t>
              </a:r>
              <a:endParaRPr lang="es-ES_tradnl" altLang="es-ES" sz="1600" i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uadroTexto 88"/>
            <p:cNvSpPr txBox="true"/>
            <p:nvPr/>
          </p:nvSpPr>
          <p:spPr>
            <a:xfrm>
              <a:off x="14480" y="7226"/>
              <a:ext cx="3556" cy="5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</a:t>
              </a:r>
              <a:r>
                <a:rPr lang="es-ES_tradnl" alt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ISHED PRODUCT</a:t>
              </a:r>
              <a:endParaRPr lang="es-ES" sz="1600" i="1" dirty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ext Box 72">
            <a:hlinkClick r:id="rId2" action="ppaction://hlinkfile"/>
          </p:cNvPr>
          <p:cNvSpPr txBox="true"/>
          <p:nvPr/>
        </p:nvSpPr>
        <p:spPr>
          <a:xfrm>
            <a:off x="577850" y="6211570"/>
            <a:ext cx="946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https://all3dp.com/1/best-3d-slicer-software-3d-printer/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9702" name="Picture 6" descr="Resultado de imagen de CURA 3D PRINTER LOGO">
            <a:hlinkClick r:id="rId3" action="ppaction://hlinkfile"/>
          </p:cNvPr>
          <p:cNvPicPr>
            <a:picLocks noChangeAspect="true" noChangeArrowheads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2102867" y="5268130"/>
            <a:ext cx="91088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Resultado de imagen de SLICER 3D PRINTER LOGO">
            <a:hlinkClick r:id="rId5" action="ppaction://hlinkfile"/>
          </p:cNvPr>
          <p:cNvPicPr>
            <a:picLocks noChangeAspect="true" noChangeArrowheads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3859574" y="5268130"/>
            <a:ext cx="116903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Repetier">
            <a:hlinkClick r:id="rId7" action="ppaction://hlinkfile"/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7392079" y="5358130"/>
            <a:ext cx="3095625" cy="720000"/>
          </a:xfrm>
          <a:prstGeom prst="rect">
            <a:avLst/>
          </a:prstGeom>
        </p:spPr>
      </p:pic>
      <p:pic>
        <p:nvPicPr>
          <p:cNvPr id="7" name="Picture 6" descr="PrusaSlicer-1">
            <a:hlinkClick r:id="rId9" action="ppaction://hlinkfile"/>
          </p:cNvPr>
          <p:cNvPicPr>
            <a:picLocks noChangeAspect="true"/>
          </p:cNvPicPr>
          <p:nvPr/>
        </p:nvPicPr>
        <p:blipFill>
          <a:blip r:embed="rId10"/>
          <a:srcRect l="21607" t="11577" r="21577" b="12321"/>
          <a:stretch>
            <a:fillRect/>
          </a:stretch>
        </p:blipFill>
        <p:spPr>
          <a:xfrm>
            <a:off x="5874429" y="5268130"/>
            <a:ext cx="67183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leErgoMateriales"/>
          <p:cNvPicPr>
            <a:picLocks noChangeAspect="true"/>
          </p:cNvPicPr>
          <p:nvPr/>
        </p:nvPicPr>
        <p:blipFill>
          <a:blip r:embed="rId1"/>
          <a:srcRect t="13443" b="10975"/>
          <a:stretch>
            <a:fillRect/>
          </a:stretch>
        </p:blipFill>
        <p:spPr>
          <a:xfrm>
            <a:off x="5704840" y="2062480"/>
            <a:ext cx="3600000" cy="2045116"/>
          </a:xfrm>
          <a:prstGeom prst="rect">
            <a:avLst/>
          </a:prstGeom>
        </p:spPr>
      </p:pic>
      <p:sp>
        <p:nvSpPr>
          <p:cNvPr id="3" name="Text Box 2"/>
          <p:cNvSpPr txBox="true"/>
          <p:nvPr/>
        </p:nvSpPr>
        <p:spPr>
          <a:xfrm>
            <a:off x="728345" y="1400175"/>
            <a:ext cx="110089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7030A0"/>
              </a:buClr>
              <a:buFont typeface="+mj-lt"/>
              <a:buAutoNum type="arabicParenR" startAt="4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Depending on the design: assembly materials, assembly tools, handy hands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sp>
        <p:nvSpPr>
          <p:cNvPr id="73" name="Text Box 72"/>
          <p:cNvSpPr txBox="true"/>
          <p:nvPr/>
        </p:nvSpPr>
        <p:spPr>
          <a:xfrm>
            <a:off x="577850" y="6211570"/>
            <a:ext cx="946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Handyman	     FabLab, friends, colleagues, parents council, etc.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Picture 7" descr="PulsadorMateriales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" y="2353310"/>
            <a:ext cx="4680000" cy="2625082"/>
          </a:xfrm>
          <a:prstGeom prst="rect">
            <a:avLst/>
          </a:prstGeom>
        </p:spPr>
      </p:pic>
      <p:pic>
        <p:nvPicPr>
          <p:cNvPr id="9" name="Picture 8" descr="CEAPATpulsadorCDmateriales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3464560"/>
            <a:ext cx="3600000" cy="2736812"/>
          </a:xfrm>
          <a:prstGeom prst="rect">
            <a:avLst/>
          </a:prstGeom>
        </p:spPr>
      </p:pic>
      <p:pic>
        <p:nvPicPr>
          <p:cNvPr id="11" name="Picture 10" descr="PoleErgoTools"/>
          <p:cNvPicPr>
            <a:picLocks noChangeAspect="true"/>
          </p:cNvPicPr>
          <p:nvPr/>
        </p:nvPicPr>
        <p:blipFill>
          <a:blip r:embed="rId4"/>
          <a:srcRect t="10699" b="12352"/>
          <a:stretch>
            <a:fillRect/>
          </a:stretch>
        </p:blipFill>
        <p:spPr>
          <a:xfrm>
            <a:off x="8171815" y="3678555"/>
            <a:ext cx="3991610" cy="2308860"/>
          </a:xfrm>
          <a:prstGeom prst="rect">
            <a:avLst/>
          </a:prstGeom>
        </p:spPr>
      </p:pic>
      <p:pic>
        <p:nvPicPr>
          <p:cNvPr id="12" name="Picture 11" descr="Rightarrow"/>
          <p:cNvPicPr>
            <a:picLocks noChangeAspect="true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5360" y="6280150"/>
            <a:ext cx="548308" cy="3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2317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Personalize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43885" y="1400175"/>
            <a:ext cx="3773805" cy="521970"/>
            <a:chOff x="4951" y="2205"/>
            <a:chExt cx="5943" cy="822"/>
          </a:xfrm>
        </p:grpSpPr>
        <p:pic>
          <p:nvPicPr>
            <p:cNvPr id="5" name="Picture 4" descr="Rightarrow"/>
            <p:cNvPicPr>
              <a:picLocks noChangeAspect="true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51" y="2361"/>
              <a:ext cx="863" cy="510"/>
            </a:xfrm>
            <a:prstGeom prst="rect">
              <a:avLst/>
            </a:prstGeom>
          </p:spPr>
        </p:pic>
        <p:sp>
          <p:nvSpPr>
            <p:cNvPr id="7" name="Text Box 6"/>
            <p:cNvSpPr txBox="true"/>
            <p:nvPr/>
          </p:nvSpPr>
          <p:spPr>
            <a:xfrm>
              <a:off x="5968" y="2205"/>
              <a:ext cx="49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defTabSz="914400">
                <a:tabLst>
                  <a:tab pos="5182870" algn="l"/>
                </a:tabLst>
              </a:pPr>
              <a:r>
                <a:rPr lang="es-ES_tradnl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Photogrammetry</a:t>
              </a:r>
              <a:endParaRPr lang="es-ES_tradnl" alt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Imagen 6"/>
          <p:cNvPicPr>
            <a:picLocks noChangeAspect="true"/>
          </p:cNvPicPr>
          <p:nvPr/>
        </p:nvPicPr>
        <p:blipFill rotWithShape="true">
          <a:blip r:embed="rId3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t="7147" r="21794" b="28868"/>
          <a:stretch>
            <a:fillRect/>
          </a:stretch>
        </p:blipFill>
        <p:spPr>
          <a:xfrm>
            <a:off x="728639" y="2152669"/>
            <a:ext cx="3960086" cy="432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true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5305945" y="2152669"/>
            <a:ext cx="2840355" cy="4320000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Imagen 17"/>
          <p:cNvPicPr>
            <a:picLocks noChangeAspect="true"/>
          </p:cNvPicPr>
          <p:nvPr/>
        </p:nvPicPr>
        <p:blipFill rotWithShape="true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134" y1="61905" x2="64476" y2="50152"/>
                        <a14:backgroundMark x1="64476" y1="50152" x2="60714" y2="1565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false"/>
              </a:ext>
            </a:extLst>
          </a:blip>
          <a:srcRect l="23104" t="24773" r="37915" b="35723"/>
          <a:stretch>
            <a:fillRect/>
          </a:stretch>
        </p:blipFill>
        <p:spPr bwMode="auto">
          <a:xfrm rot="5400000">
            <a:off x="8414270" y="2584735"/>
            <a:ext cx="3599815" cy="27358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Picture 15" descr="Rightarrow"/>
          <p:cNvPicPr>
            <a:picLocks noChangeAspect="true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94555" y="4150669"/>
            <a:ext cx="548005" cy="324000"/>
          </a:xfrm>
          <a:prstGeom prst="rect">
            <a:avLst/>
          </a:prstGeom>
        </p:spPr>
      </p:pic>
      <p:pic>
        <p:nvPicPr>
          <p:cNvPr id="17" name="Picture 16" descr="Rightarrow"/>
          <p:cNvPicPr>
            <a:picLocks noChangeAspect="true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18805" y="3790650"/>
            <a:ext cx="548005" cy="3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true"/>
          <p:nvPr/>
        </p:nvSpPr>
        <p:spPr>
          <a:xfrm>
            <a:off x="734695" y="2615565"/>
            <a:ext cx="110089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ES_tradnl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Methodology: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Development of  low-cost personalized input devices using 3D printing technology, for example to take over keyboard functions.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charset="0"/>
              <a:buChar char=""/>
            </a:pPr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arrow keys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2060"/>
              </a:buClr>
              <a:buFont typeface="Wingdings" panose="05000000000000000000" charset="0"/>
              <a:buChar char=""/>
            </a:pPr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enter key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3E8853"/>
              </a:buClr>
              <a:buFont typeface="Wingdings" panose="05000000000000000000" charset="0"/>
              <a:buChar char=""/>
            </a:pPr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space bar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7030A0"/>
              </a:buClr>
              <a:buFont typeface="Wingdings" panose="05000000000000000000" charset="0"/>
              <a:buChar char=""/>
            </a:pPr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true"/>
          <p:nvPr/>
        </p:nvSpPr>
        <p:spPr>
          <a:xfrm>
            <a:off x="728345" y="1400175"/>
            <a:ext cx="11008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ES_tradnl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To provide students with special needs a personalized device to handle ICT equipment (</a:t>
            </a:r>
            <a:r>
              <a:rPr lang="es-ES_tradnl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</a:rPr>
              <a:t> computer, tablet, smartphone).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/>
          <a:lstStyle/>
          <a:p>
            <a:r>
              <a:rPr lang="en-GB" dirty="0" smtClean="0"/>
              <a:t>IO3 Personalized input devices</a:t>
            </a:r>
            <a:endParaRPr lang="en-GB" dirty="0" smtClean="0"/>
          </a:p>
        </p:txBody>
      </p:sp>
      <p:pic>
        <p:nvPicPr>
          <p:cNvPr id="23" name="Picture 22" descr="logitech_keyboard"/>
          <p:cNvPicPr>
            <a:picLocks noChangeAspect="true"/>
          </p:cNvPicPr>
          <p:nvPr/>
        </p:nvPicPr>
        <p:blipFill>
          <a:blip r:embed="rId1"/>
          <a:srcRect l="62431" t="64547" r="21402" b="13841"/>
          <a:stretch>
            <a:fillRect/>
          </a:stretch>
        </p:blipFill>
        <p:spPr>
          <a:xfrm>
            <a:off x="3706495" y="3792220"/>
            <a:ext cx="1626235" cy="904240"/>
          </a:xfrm>
          <a:prstGeom prst="rect">
            <a:avLst/>
          </a:prstGeom>
        </p:spPr>
      </p:pic>
      <p:pic>
        <p:nvPicPr>
          <p:cNvPr id="24" name="Picture 23" descr="logitech_keyboard"/>
          <p:cNvPicPr>
            <a:picLocks noChangeAspect="true"/>
          </p:cNvPicPr>
          <p:nvPr/>
        </p:nvPicPr>
        <p:blipFill>
          <a:blip r:embed="rId1"/>
          <a:srcRect l="21313" t="72166" r="51143" b="14145"/>
          <a:stretch>
            <a:fillRect/>
          </a:stretch>
        </p:blipFill>
        <p:spPr>
          <a:xfrm>
            <a:off x="7822565" y="4399280"/>
            <a:ext cx="2770505" cy="572770"/>
          </a:xfrm>
          <a:prstGeom prst="rect">
            <a:avLst/>
          </a:prstGeom>
        </p:spPr>
      </p:pic>
      <p:pic>
        <p:nvPicPr>
          <p:cNvPr id="25" name="Picture 24" descr="logitech_keyboard"/>
          <p:cNvPicPr>
            <a:picLocks noChangeAspect="true"/>
          </p:cNvPicPr>
          <p:nvPr/>
        </p:nvPicPr>
        <p:blipFill>
          <a:blip r:embed="rId1"/>
          <a:srcRect l="53744" t="53862" r="35189" b="29564"/>
          <a:stretch>
            <a:fillRect/>
          </a:stretch>
        </p:blipFill>
        <p:spPr>
          <a:xfrm>
            <a:off x="6021070" y="4201160"/>
            <a:ext cx="1113155" cy="693420"/>
          </a:xfrm>
          <a:prstGeom prst="rect">
            <a:avLst/>
          </a:prstGeom>
        </p:spPr>
      </p:pic>
      <p:sp>
        <p:nvSpPr>
          <p:cNvPr id="19" name="Text Box 18"/>
          <p:cNvSpPr txBox="true"/>
          <p:nvPr/>
        </p:nvSpPr>
        <p:spPr>
          <a:xfrm>
            <a:off x="728345" y="5272405"/>
            <a:ext cx="11008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ES_tradnl" altLang="en-US" sz="2400" b="1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Example: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Low-cost push button by CEAPAT:	</a:t>
            </a:r>
            <a:r>
              <a:rPr lang="es-ES_tradnl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  <a:hlinkClick r:id="rId2" action="ppaction://hlinkfile"/>
              </a:rPr>
              <a:t>https://youtu.be/GIWTpx9nKFQ</a:t>
            </a:r>
            <a:endParaRPr lang="es-ES_tradnl" alt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927225"/>
            <a:ext cx="2206516" cy="216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AutodeskReCap3"/>
          <p:cNvPicPr>
            <a:picLocks noChangeAspect="true"/>
          </p:cNvPicPr>
          <p:nvPr/>
        </p:nvPicPr>
        <p:blipFill>
          <a:blip r:embed="rId2"/>
          <a:srcRect l="5083" r="13779" b="7080"/>
          <a:stretch>
            <a:fillRect/>
          </a:stretch>
        </p:blipFill>
        <p:spPr>
          <a:xfrm>
            <a:off x="2666256" y="2233930"/>
            <a:ext cx="3913505" cy="2520000"/>
          </a:xfrm>
          <a:prstGeom prst="rect">
            <a:avLst/>
          </a:prstGeom>
        </p:spPr>
      </p:pic>
      <p:pic>
        <p:nvPicPr>
          <p:cNvPr id="3" name="Imagen 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91" y="3296920"/>
            <a:ext cx="2589530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LinternaSTL"/>
          <p:cNvPicPr>
            <a:picLocks noChangeAspect="true"/>
          </p:cNvPicPr>
          <p:nvPr/>
        </p:nvPicPr>
        <p:blipFill>
          <a:blip r:embed="rId4"/>
          <a:srcRect l="11585" t="12554" r="16504" b="13022"/>
          <a:stretch>
            <a:fillRect/>
          </a:stretch>
        </p:blipFill>
        <p:spPr>
          <a:xfrm>
            <a:off x="9852551" y="3830955"/>
            <a:ext cx="2221865" cy="1800000"/>
          </a:xfrm>
          <a:prstGeom prst="rect">
            <a:avLst/>
          </a:prstGeom>
        </p:spPr>
      </p:pic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4" name="Text Box 3"/>
          <p:cNvSpPr txBox="true"/>
          <p:nvPr/>
        </p:nvSpPr>
        <p:spPr>
          <a:xfrm>
            <a:off x="728345" y="1400175"/>
            <a:ext cx="2317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Personalize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43885" y="1400175"/>
            <a:ext cx="3773805" cy="521970"/>
            <a:chOff x="4951" y="2205"/>
            <a:chExt cx="5943" cy="822"/>
          </a:xfrm>
        </p:grpSpPr>
        <p:pic>
          <p:nvPicPr>
            <p:cNvPr id="5" name="Picture 4" descr="Rightarrow"/>
            <p:cNvPicPr>
              <a:picLocks noChangeAspect="true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51" y="2361"/>
              <a:ext cx="863" cy="510"/>
            </a:xfrm>
            <a:prstGeom prst="rect">
              <a:avLst/>
            </a:prstGeom>
          </p:spPr>
        </p:pic>
        <p:sp>
          <p:nvSpPr>
            <p:cNvPr id="7" name="Text Box 6"/>
            <p:cNvSpPr txBox="true"/>
            <p:nvPr/>
          </p:nvSpPr>
          <p:spPr>
            <a:xfrm>
              <a:off x="5968" y="2205"/>
              <a:ext cx="49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defTabSz="914400">
                <a:tabLst>
                  <a:tab pos="5182870" algn="l"/>
                </a:tabLst>
              </a:pPr>
              <a:r>
                <a:rPr lang="es-ES_tradnl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Photogrammetry</a:t>
              </a:r>
              <a:endParaRPr lang="es-ES_tradnl" alt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LinternasOrigPrinted"/>
          <p:cNvPicPr>
            <a:picLocks noChangeAspect="true"/>
          </p:cNvPicPr>
          <p:nvPr/>
        </p:nvPicPr>
        <p:blipFill>
          <a:blip r:embed="rId7"/>
          <a:srcRect l="5562" t="12643" r="16357" b="21380"/>
          <a:stretch>
            <a:fillRect/>
          </a:stretch>
        </p:blipFill>
        <p:spPr>
          <a:xfrm>
            <a:off x="4895850" y="4899025"/>
            <a:ext cx="3028950" cy="1920240"/>
          </a:xfrm>
          <a:prstGeom prst="rect">
            <a:avLst/>
          </a:prstGeom>
        </p:spPr>
      </p:pic>
      <p:pic>
        <p:nvPicPr>
          <p:cNvPr id="21" name="Picture 20" descr="autodesk_recap_logo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130" y="1609725"/>
            <a:ext cx="4394200" cy="98679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600000">
            <a:off x="2339340" y="3181350"/>
            <a:ext cx="329565" cy="197485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600000">
            <a:off x="6652895" y="3765550"/>
            <a:ext cx="329565" cy="197485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600000">
            <a:off x="9492615" y="4371340"/>
            <a:ext cx="329565" cy="197485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3" name="Text Box 72">
            <a:hlinkClick r:id="rId9" action="ppaction://hlinkfile"/>
          </p:cNvPr>
          <p:cNvSpPr txBox="true"/>
          <p:nvPr/>
        </p:nvSpPr>
        <p:spPr>
          <a:xfrm>
            <a:off x="118110" y="4087495"/>
            <a:ext cx="2207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Original object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Text Box 18">
            <a:hlinkClick r:id="rId9" action="ppaction://hlinkfile"/>
          </p:cNvPr>
          <p:cNvSpPr txBox="true"/>
          <p:nvPr/>
        </p:nvSpPr>
        <p:spPr>
          <a:xfrm>
            <a:off x="2665730" y="1997710"/>
            <a:ext cx="39141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Photos from different angles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 Box 19">
            <a:hlinkClick r:id="rId9" action="ppaction://hlinkfile"/>
          </p:cNvPr>
          <p:cNvSpPr txBox="true"/>
          <p:nvPr/>
        </p:nvSpPr>
        <p:spPr>
          <a:xfrm>
            <a:off x="6921500" y="2898140"/>
            <a:ext cx="2556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Scanned object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Text Box 21">
            <a:hlinkClick r:id="rId9" action="ppaction://hlinkfile"/>
          </p:cNvPr>
          <p:cNvSpPr txBox="true"/>
          <p:nvPr/>
        </p:nvSpPr>
        <p:spPr>
          <a:xfrm>
            <a:off x="9836785" y="3405505"/>
            <a:ext cx="2237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STL file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3815" y="4475480"/>
            <a:ext cx="3395980" cy="2343150"/>
            <a:chOff x="69" y="7048"/>
            <a:chExt cx="5348" cy="3690"/>
          </a:xfrm>
        </p:grpSpPr>
        <p:pic>
          <p:nvPicPr>
            <p:cNvPr id="23" name="Picture 22" descr="PersonalizacionPulsador02">
              <a:hlinkClick r:id="rId10" tooltip="" action="ppaction://hlinkfile"/>
            </p:cNvPr>
            <p:cNvPicPr>
              <a:picLocks noChangeAspect="true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300000">
              <a:off x="1486" y="7048"/>
              <a:ext cx="2141" cy="2835"/>
            </a:xfrm>
            <a:prstGeom prst="rect">
              <a:avLst/>
            </a:prstGeom>
          </p:spPr>
        </p:pic>
        <p:pic>
          <p:nvPicPr>
            <p:cNvPr id="24" name="Picture 23" descr="PersonalizacionPulsador01">
              <a:hlinkClick r:id="rId10" tooltip="" action="ppaction://hlinkfile"/>
            </p:cNvPr>
            <p:cNvPicPr>
              <a:picLocks noChangeAspect="true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700000">
              <a:off x="375" y="7257"/>
              <a:ext cx="2111" cy="2835"/>
            </a:xfrm>
            <a:prstGeom prst="rect">
              <a:avLst/>
            </a:prstGeom>
          </p:spPr>
        </p:pic>
        <p:sp>
          <p:nvSpPr>
            <p:cNvPr id="25" name="Text Box 24"/>
            <p:cNvSpPr txBox="true"/>
            <p:nvPr/>
          </p:nvSpPr>
          <p:spPr>
            <a:xfrm>
              <a:off x="69" y="9432"/>
              <a:ext cx="53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es-ES_tradnl" alt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Available at:</a:t>
              </a:r>
              <a:endPara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algn="r"/>
              <a:r>
                <a:rPr lang="es-ES_tradnl" alt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  <a:hlinkClick r:id="rId13" action="ppaction://hlinkfile"/>
                </a:rPr>
                <a:t>https://euroddip-e.eu/</a:t>
              </a:r>
              <a:endPara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true"/>
      <p:bldP spid="19" grpId="0"/>
      <p:bldP spid="20" grpId="0"/>
      <p:bldP spid="12" grpId="0" animBg="true"/>
      <p:bldP spid="13" grpId="0" animBg="true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4" name="Text Box 3"/>
          <p:cNvSpPr txBox="true"/>
          <p:nvPr/>
        </p:nvSpPr>
        <p:spPr>
          <a:xfrm>
            <a:off x="728345" y="1400175"/>
            <a:ext cx="2317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Personalize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43885" y="1400175"/>
            <a:ext cx="3773805" cy="521970"/>
            <a:chOff x="4951" y="2205"/>
            <a:chExt cx="5943" cy="822"/>
          </a:xfrm>
        </p:grpSpPr>
        <p:pic>
          <p:nvPicPr>
            <p:cNvPr id="5" name="Picture 4" descr="Rightarrow"/>
            <p:cNvPicPr>
              <a:picLocks noChangeAspect="true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51" y="2361"/>
              <a:ext cx="863" cy="510"/>
            </a:xfrm>
            <a:prstGeom prst="rect">
              <a:avLst/>
            </a:prstGeom>
          </p:spPr>
        </p:pic>
        <p:sp>
          <p:nvSpPr>
            <p:cNvPr id="7" name="Text Box 6"/>
            <p:cNvSpPr txBox="true"/>
            <p:nvPr/>
          </p:nvSpPr>
          <p:spPr>
            <a:xfrm>
              <a:off x="5968" y="2205"/>
              <a:ext cx="49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defTabSz="914400">
                <a:tabLst>
                  <a:tab pos="5182870" algn="l"/>
                </a:tabLst>
              </a:pPr>
              <a:r>
                <a:rPr lang="es-ES_tradnl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Photogrammetry</a:t>
              </a:r>
              <a:endParaRPr lang="es-ES_tradnl" alt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Table 9"/>
          <p:cNvGraphicFramePr/>
          <p:nvPr/>
        </p:nvGraphicFramePr>
        <p:xfrm>
          <a:off x="1565275" y="2202180"/>
          <a:ext cx="7981315" cy="4572000"/>
        </p:xfrm>
        <a:graphic>
          <a:graphicData uri="http://schemas.openxmlformats.org/drawingml/2006/table">
            <a:tbl>
              <a:tblPr firstRow="true" bandRow="true">
                <a:tableStyleId>{5940675A-B579-460E-94D1-54222C63F5DA}</a:tableStyleId>
              </a:tblPr>
              <a:tblGrid>
                <a:gridCol w="2564130"/>
                <a:gridCol w="5417185"/>
              </a:tblGrid>
              <a:tr h="304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SOFTWARE</a:t>
                      </a:r>
                      <a:endParaRPr lang="en-US" sz="20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COST</a:t>
                      </a:r>
                      <a:endParaRPr lang="en-US" sz="20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Autodesk ReCap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- 285 €/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year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  <a:endParaRPr lang="en-US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-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 year free (educational license)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Agisoft Metashape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-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Professional Edition 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3.068 €.</a:t>
                      </a:r>
                      <a:endParaRPr lang="en-US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-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Standard Edition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156,97 €. 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AliceVision Meshroom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Free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Pix4D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From 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32,50 €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to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306,25 €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per month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PhotoModeler Technologies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Variable price according to permanent, renewable or monthly license and version.</a:t>
                      </a:r>
                      <a:endParaRPr lang="es-ES_tradnl" altLang="en-US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CapturingReality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From 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19,90 €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to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15.000 €.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Regard3D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Free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Trimble Inpho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Free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WebODM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One-time fee: 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49,99 €</a:t>
                      </a:r>
                      <a:endParaRPr lang="es-ES_tradnl" altLang="en-US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3DF Zephyr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-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Limited 50-images free version.</a:t>
                      </a:r>
                      <a:endParaRPr lang="es-ES_tradnl" altLang="en-US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-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Paid version ranges from 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149 € </a:t>
                      </a:r>
                      <a:r>
                        <a:rPr lang="es-ES_tradnl" alt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to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3.900 €.</a:t>
                      </a:r>
                      <a:endParaRPr 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false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 Box 14">
            <a:hlinkClick r:id="rId3" action="ppaction://hlinkfile"/>
          </p:cNvPr>
          <p:cNvSpPr txBox="true"/>
          <p:nvPr/>
        </p:nvSpPr>
        <p:spPr>
          <a:xfrm>
            <a:off x="6917055" y="1372235"/>
            <a:ext cx="5205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https://all3dp.com/1/best-photogrammetry-software/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4" name="Text Box 3"/>
          <p:cNvSpPr txBox="true"/>
          <p:nvPr/>
        </p:nvSpPr>
        <p:spPr>
          <a:xfrm>
            <a:off x="728345" y="1400175"/>
            <a:ext cx="2317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Personalize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43885" y="1400175"/>
            <a:ext cx="3773805" cy="521970"/>
            <a:chOff x="4951" y="2205"/>
            <a:chExt cx="5943" cy="822"/>
          </a:xfrm>
        </p:grpSpPr>
        <p:pic>
          <p:nvPicPr>
            <p:cNvPr id="5" name="Picture 4" descr="Rightarrow"/>
            <p:cNvPicPr>
              <a:picLocks noChangeAspect="true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51" y="2361"/>
              <a:ext cx="863" cy="510"/>
            </a:xfrm>
            <a:prstGeom prst="rect">
              <a:avLst/>
            </a:prstGeom>
          </p:spPr>
        </p:pic>
        <p:sp>
          <p:nvSpPr>
            <p:cNvPr id="7" name="Text Box 6"/>
            <p:cNvSpPr txBox="true"/>
            <p:nvPr/>
          </p:nvSpPr>
          <p:spPr>
            <a:xfrm>
              <a:off x="5968" y="2205"/>
              <a:ext cx="49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defTabSz="914400">
                <a:tabLst>
                  <a:tab pos="5182870" algn="l"/>
                </a:tabLst>
              </a:pPr>
              <a:r>
                <a:rPr lang="es-ES_tradnl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Photogrammetry</a:t>
              </a:r>
              <a:endParaRPr lang="es-ES_tradnl" alt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Imagen 10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87" y="4482561"/>
            <a:ext cx="2453005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32" name="Picture 8" descr="Arcilla blanca SIO-2 ARGILA | Arcillas y pastas para modelar | …"/>
          <p:cNvPicPr>
            <a:picLocks noChangeAspect="true" noChangeArrowheads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754" t="8912" b="6401"/>
          <a:stretch>
            <a:fillRect/>
          </a:stretch>
        </p:blipFill>
        <p:spPr bwMode="auto">
          <a:xfrm>
            <a:off x="4763367" y="4482561"/>
            <a:ext cx="2138680" cy="1440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PASTA ENDURECIBLE JOVI BLANCA - Material escolar. oficina y nuevas  tecnologias"/>
          <p:cNvPicPr>
            <a:picLocks noChangeAspect="true"/>
          </p:cNvPicPr>
          <p:nvPr/>
        </p:nvPicPr>
        <p:blipFill rotWithShape="true">
          <a:blip r:embed="rId5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t="33097" b="33070"/>
          <a:stretch>
            <a:fillRect/>
          </a:stretch>
        </p:blipFill>
        <p:spPr bwMode="auto">
          <a:xfrm>
            <a:off x="8672248" y="2942914"/>
            <a:ext cx="3236819" cy="144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6" name="Picture 2" descr="Pasta Modelar DAS Blanca 500gr"/>
          <p:cNvPicPr>
            <a:picLocks noChangeAspect="true" noChangeArrowheads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t="21159" b="22469"/>
          <a:stretch>
            <a:fillRect/>
          </a:stretch>
        </p:blipFill>
        <p:spPr bwMode="auto">
          <a:xfrm>
            <a:off x="5475720" y="2942590"/>
            <a:ext cx="2386330" cy="144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4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105" y="4482561"/>
            <a:ext cx="2574522" cy="144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Imagen 7"/>
          <p:cNvPicPr>
            <a:picLocks noChangeAspect="true"/>
          </p:cNvPicPr>
          <p:nvPr/>
        </p:nvPicPr>
        <p:blipFill>
          <a:blip r:embed="rId8"/>
          <a:srcRect l="3873" t="17089" r="2745" b="17089"/>
          <a:stretch>
            <a:fillRect/>
          </a:stretch>
        </p:blipFill>
        <p:spPr>
          <a:xfrm>
            <a:off x="259715" y="2942590"/>
            <a:ext cx="2042910" cy="144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0" name="Picture 6" descr="Haga clic para ampliar la vista"/>
          <p:cNvPicPr>
            <a:picLocks noChangeAspect="true" noChangeArrowheads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13200" r="12465"/>
          <a:stretch>
            <a:fillRect/>
          </a:stretch>
        </p:blipFill>
        <p:spPr bwMode="auto">
          <a:xfrm>
            <a:off x="3175750" y="2942590"/>
            <a:ext cx="1426845" cy="144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72"/>
          <p:cNvSpPr txBox="true"/>
          <p:nvPr/>
        </p:nvSpPr>
        <p:spPr>
          <a:xfrm>
            <a:off x="728345" y="2002155"/>
            <a:ext cx="11179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If the person for whom you can to personalize a device has little strength → test different kind of clays with different hardness.</a:t>
            </a:r>
            <a:endParaRPr lang="es-ES_tradnl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Text Box 5"/>
          <p:cNvSpPr txBox="true"/>
          <p:nvPr/>
        </p:nvSpPr>
        <p:spPr>
          <a:xfrm>
            <a:off x="728345" y="5918200"/>
            <a:ext cx="89579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Inexpensive and can be found in “Arts and Crafts”, toy, DIY, or web stores.</a:t>
            </a:r>
            <a:endParaRPr lang="es-ES_tradnl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14" name="Text Box 13"/>
          <p:cNvSpPr txBox="true"/>
          <p:nvPr/>
        </p:nvSpPr>
        <p:spPr>
          <a:xfrm>
            <a:off x="728345" y="1400175"/>
            <a:ext cx="11008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Joystick / Push Buttons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model is available in the 3D Design Repository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Clr>
                <a:srgbClr val="002060"/>
              </a:buClr>
              <a:buFont typeface="Wingdings" panose="05000000000000000000" charset="0"/>
              <a:buNone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https://www.thingiverse.com/thing:4873369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206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Thingiverse →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Search Thingiverse: “euroddip” → Joystick, V2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4">
            <a:hlinkClick r:id="rId2" action="ppaction://hlinkfile"/>
          </p:cNvPr>
          <p:cNvSpPr txBox="true"/>
          <p:nvPr/>
        </p:nvSpPr>
        <p:spPr>
          <a:xfrm>
            <a:off x="9827260" y="1806575"/>
            <a:ext cx="219600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s-ES_tradnl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Thingiverse</a:t>
            </a:r>
            <a:endParaRPr lang="es-ES_tradnl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EjeJoystick0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245" y="3223895"/>
            <a:ext cx="1080000" cy="1170947"/>
          </a:xfrm>
          <a:prstGeom prst="rect">
            <a:avLst/>
          </a:prstGeom>
        </p:spPr>
      </p:pic>
      <p:pic>
        <p:nvPicPr>
          <p:cNvPr id="17" name="Picture 16" descr="Intercambiable0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245" y="4474217"/>
            <a:ext cx="1080000" cy="1048385"/>
          </a:xfrm>
          <a:prstGeom prst="rect">
            <a:avLst/>
          </a:prstGeom>
        </p:spPr>
      </p:pic>
      <p:pic>
        <p:nvPicPr>
          <p:cNvPr id="19" name="Picture 18" descr="Intercambiable0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245" y="5601977"/>
            <a:ext cx="1080000" cy="1071880"/>
          </a:xfrm>
          <a:prstGeom prst="rect">
            <a:avLst/>
          </a:prstGeom>
        </p:spPr>
      </p:pic>
      <p:pic>
        <p:nvPicPr>
          <p:cNvPr id="20" name="Picture 19" descr="Intercambiable04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70" y="3223895"/>
            <a:ext cx="956178" cy="1440000"/>
          </a:xfrm>
          <a:prstGeom prst="rect">
            <a:avLst/>
          </a:prstGeom>
        </p:spPr>
      </p:pic>
      <p:pic>
        <p:nvPicPr>
          <p:cNvPr id="21" name="Picture 20" descr="Intercambiable0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993" y="3738700"/>
            <a:ext cx="1358265" cy="1439545"/>
          </a:xfrm>
          <a:prstGeom prst="rect">
            <a:avLst/>
          </a:prstGeom>
        </p:spPr>
      </p:pic>
      <p:pic>
        <p:nvPicPr>
          <p:cNvPr id="23" name="Picture 22" descr="Intercambiables0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327" y="5246370"/>
            <a:ext cx="2362458" cy="1440000"/>
          </a:xfrm>
          <a:prstGeom prst="rect">
            <a:avLst/>
          </a:prstGeom>
        </p:spPr>
      </p:pic>
      <p:pic>
        <p:nvPicPr>
          <p:cNvPr id="24" name="Picture 23" descr="Intercambiable0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958" y="3481525"/>
            <a:ext cx="1533525" cy="1439545"/>
          </a:xfrm>
          <a:prstGeom prst="rect">
            <a:avLst/>
          </a:prstGeom>
        </p:spPr>
      </p:pic>
      <p:pic>
        <p:nvPicPr>
          <p:cNvPr id="25" name="Picture 24" descr="JoystickCompletoABS01p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15" y="3223895"/>
            <a:ext cx="3548380" cy="3462655"/>
          </a:xfrm>
          <a:prstGeom prst="rect">
            <a:avLst/>
          </a:prstGeom>
        </p:spPr>
      </p:pic>
      <p:pic>
        <p:nvPicPr>
          <p:cNvPr id="27" name="Picture 26" descr="JoystickBase_BaseJoystick_V2"/>
          <p:cNvPicPr>
            <a:picLocks noChangeAspect="true"/>
          </p:cNvPicPr>
          <p:nvPr/>
        </p:nvPicPr>
        <p:blipFill>
          <a:blip r:embed="rId11"/>
          <a:srcRect l="10446" t="28689" r="6955" b="16685"/>
          <a:stretch>
            <a:fillRect/>
          </a:stretch>
        </p:blipFill>
        <p:spPr>
          <a:xfrm>
            <a:off x="9873615" y="5230495"/>
            <a:ext cx="1440000" cy="715787"/>
          </a:xfrm>
          <a:prstGeom prst="rect">
            <a:avLst/>
          </a:prstGeom>
        </p:spPr>
      </p:pic>
      <p:pic>
        <p:nvPicPr>
          <p:cNvPr id="28" name="Picture 27" descr="CubiertaCarrilesLargos_CoverLongRails_V2"/>
          <p:cNvPicPr>
            <a:picLocks noChangeAspect="true"/>
          </p:cNvPicPr>
          <p:nvPr/>
        </p:nvPicPr>
        <p:blipFill>
          <a:blip r:embed="rId12"/>
          <a:srcRect l="32070" t="14597" r="28734" b="13453"/>
          <a:stretch>
            <a:fillRect/>
          </a:stretch>
        </p:blipFill>
        <p:spPr>
          <a:xfrm>
            <a:off x="9311005" y="3223895"/>
            <a:ext cx="1304659" cy="1800000"/>
          </a:xfrm>
          <a:prstGeom prst="rect">
            <a:avLst/>
          </a:prstGeom>
        </p:spPr>
      </p:pic>
      <p:pic>
        <p:nvPicPr>
          <p:cNvPr id="29" name="Picture 28" descr="CubiertaCarrilesCortos_CoverShortRails_V2"/>
          <p:cNvPicPr>
            <a:picLocks noChangeAspect="true"/>
          </p:cNvPicPr>
          <p:nvPr/>
        </p:nvPicPr>
        <p:blipFill>
          <a:blip r:embed="rId13"/>
          <a:srcRect l="32046" t="14852" r="27930" b="12680"/>
          <a:stretch>
            <a:fillRect/>
          </a:stretch>
        </p:blipFill>
        <p:spPr>
          <a:xfrm>
            <a:off x="10700385" y="3223895"/>
            <a:ext cx="1322641" cy="1800000"/>
          </a:xfrm>
          <a:prstGeom prst="rect">
            <a:avLst/>
          </a:prstGeom>
        </p:spPr>
      </p:pic>
      <p:pic>
        <p:nvPicPr>
          <p:cNvPr id="30" name="Picture 29" descr="SuplementoHuella02dedal_SupplementFingerprint02thimble_V2"/>
          <p:cNvPicPr>
            <a:picLocks noChangeAspect="true"/>
          </p:cNvPicPr>
          <p:nvPr/>
        </p:nvPicPr>
        <p:blipFill>
          <a:blip r:embed="rId14"/>
          <a:srcRect l="19769" t="26547" r="18551" b="9227"/>
          <a:stretch>
            <a:fillRect/>
          </a:stretch>
        </p:blipFill>
        <p:spPr>
          <a:xfrm>
            <a:off x="8378825" y="5617845"/>
            <a:ext cx="1440000" cy="1126981"/>
          </a:xfrm>
          <a:prstGeom prst="rect">
            <a:avLst/>
          </a:prstGeom>
        </p:spPr>
      </p:pic>
      <p:sp>
        <p:nvSpPr>
          <p:cNvPr id="22" name="Text Box 21">
            <a:hlinkClick r:id="rId15" action="ppaction://hlinkfile"/>
          </p:cNvPr>
          <p:cNvSpPr txBox="true"/>
          <p:nvPr/>
        </p:nvSpPr>
        <p:spPr>
          <a:xfrm>
            <a:off x="107315" y="3215005"/>
            <a:ext cx="100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TPU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>
            <a:hlinkClick r:id="rId16" action="ppaction://hlinkfile"/>
          </p:cNvPr>
          <p:cNvSpPr txBox="true"/>
          <p:nvPr/>
        </p:nvSpPr>
        <p:spPr>
          <a:xfrm>
            <a:off x="2651760" y="6275070"/>
            <a:ext cx="100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ABS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Right Arrow 2"/>
          <p:cNvSpPr/>
          <p:nvPr/>
        </p:nvSpPr>
        <p:spPr>
          <a:xfrm rot="1800000">
            <a:off x="706651" y="3530801"/>
            <a:ext cx="252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3500000">
            <a:off x="2820446" y="6211218"/>
            <a:ext cx="324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>
            <a:hlinkClick r:id="rId16" action="ppaction://hlinkfile"/>
          </p:cNvPr>
          <p:cNvSpPr txBox="true"/>
          <p:nvPr/>
        </p:nvSpPr>
        <p:spPr>
          <a:xfrm>
            <a:off x="6054090" y="4883785"/>
            <a:ext cx="100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ABS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Right Arrow 5"/>
          <p:cNvSpPr/>
          <p:nvPr/>
        </p:nvSpPr>
        <p:spPr>
          <a:xfrm rot="17100000">
            <a:off x="6328109" y="4810390"/>
            <a:ext cx="216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ES_tradnl" altLang="en-US"/>
          </a:p>
        </p:txBody>
      </p:sp>
      <p:sp>
        <p:nvSpPr>
          <p:cNvPr id="7" name="Text Box 6">
            <a:hlinkClick r:id="rId15" action="ppaction://hlinkfile"/>
          </p:cNvPr>
          <p:cNvSpPr txBox="true"/>
          <p:nvPr/>
        </p:nvSpPr>
        <p:spPr>
          <a:xfrm>
            <a:off x="4954270" y="4755515"/>
            <a:ext cx="100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TPU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Right Arrow 7"/>
          <p:cNvSpPr/>
          <p:nvPr/>
        </p:nvSpPr>
        <p:spPr>
          <a:xfrm rot="17100000">
            <a:off x="5152711" y="4632742"/>
            <a:ext cx="288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ES_tradnl" altLang="en-US"/>
          </a:p>
        </p:txBody>
      </p:sp>
      <p:sp>
        <p:nvSpPr>
          <p:cNvPr id="9" name="Right Arrow 8"/>
          <p:cNvSpPr/>
          <p:nvPr/>
        </p:nvSpPr>
        <p:spPr>
          <a:xfrm rot="4500000">
            <a:off x="5152711" y="5189002"/>
            <a:ext cx="288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ES_tradnl" altLang="en-US"/>
          </a:p>
        </p:txBody>
      </p:sp>
      <p:sp>
        <p:nvSpPr>
          <p:cNvPr id="10" name="Right Arrow 9"/>
          <p:cNvSpPr/>
          <p:nvPr/>
        </p:nvSpPr>
        <p:spPr>
          <a:xfrm rot="14400000">
            <a:off x="5431214" y="4469984"/>
            <a:ext cx="1008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ES_tradnl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true"/>
      <p:bldP spid="6" grpId="0" animBg="true"/>
      <p:bldP spid="10" grpId="0" animBg="true"/>
      <p:bldP spid="5" grpId="0"/>
      <p:bldP spid="2" grpId="1"/>
      <p:bldP spid="4" grpId="1" animBg="true"/>
      <p:bldP spid="6" grpId="1" animBg="true"/>
      <p:bldP spid="10" grpId="1" animBg="true"/>
      <p:bldP spid="5" grpId="1"/>
      <p:bldP spid="8" grpId="0" animBg="true"/>
      <p:bldP spid="7" grpId="0"/>
      <p:bldP spid="9" grpId="0" animBg="true"/>
      <p:bldP spid="3" grpId="0" animBg="true"/>
      <p:bldP spid="22" grpId="0"/>
      <p:bldP spid="8" grpId="1" animBg="true"/>
      <p:bldP spid="7" grpId="1"/>
      <p:bldP spid="9" grpId="1" animBg="true"/>
      <p:bldP spid="3" grpId="1" animBg="true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14" name="Text Box 13"/>
          <p:cNvSpPr txBox="true"/>
          <p:nvPr/>
        </p:nvSpPr>
        <p:spPr>
          <a:xfrm>
            <a:off x="728345" y="1400175"/>
            <a:ext cx="11008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Joystick / Push Buttons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model is available in the 3D Design Repository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Clr>
                <a:srgbClr val="002060"/>
              </a:buClr>
              <a:buFont typeface="Wingdings" panose="05000000000000000000" charset="0"/>
              <a:buNone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https://www.thingiverse.com/thing:4873369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206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Thingiverse →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Search Thingiverse: “euroddip” → Joystick, V2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4">
            <a:hlinkClick r:id="rId2" action="ppaction://hlinkfile"/>
          </p:cNvPr>
          <p:cNvSpPr txBox="true"/>
          <p:nvPr/>
        </p:nvSpPr>
        <p:spPr>
          <a:xfrm>
            <a:off x="9827260" y="1806575"/>
            <a:ext cx="219600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s-ES_tradnl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Thingiverse</a:t>
            </a:r>
            <a:endParaRPr lang="es-ES_tradnl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JoystickCompletoABS01p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3223895"/>
            <a:ext cx="3548380" cy="3462655"/>
          </a:xfrm>
          <a:prstGeom prst="rect">
            <a:avLst/>
          </a:prstGeom>
        </p:spPr>
      </p:pic>
      <p:pic>
        <p:nvPicPr>
          <p:cNvPr id="8" name="Picture 7" descr="PulsadorMateriales">
            <a:hlinkClick r:id="rId4" action="ppaction://hlinkfile"/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140" y="3223895"/>
            <a:ext cx="4680000" cy="262508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50005" y="3160395"/>
            <a:ext cx="3757930" cy="2726055"/>
            <a:chOff x="6063" y="4977"/>
            <a:chExt cx="5918" cy="4293"/>
          </a:xfrm>
        </p:grpSpPr>
        <p:pic>
          <p:nvPicPr>
            <p:cNvPr id="3" name="Picture 2" descr="ManualMontaje">
              <a:hlinkClick r:id="rId6" tooltip="" action="ppaction://hlinkfile"/>
            </p:cNvPr>
            <p:cNvPicPr>
              <a:picLocks noChangeAspect="true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00000">
              <a:off x="6063" y="4977"/>
              <a:ext cx="2625" cy="3893"/>
            </a:xfrm>
            <a:prstGeom prst="rect">
              <a:avLst/>
            </a:prstGeom>
          </p:spPr>
        </p:pic>
        <p:pic>
          <p:nvPicPr>
            <p:cNvPr id="10" name="Picture 9" descr="ManualPagHerramNec">
              <a:hlinkClick r:id="rId6" tooltip="" action="ppaction://hlinkfile"/>
            </p:cNvPr>
            <p:cNvPicPr>
              <a:picLocks noChangeAspect="true"/>
            </p:cNvPicPr>
            <p:nvPr/>
          </p:nvPicPr>
          <p:blipFill>
            <a:blip r:embed="rId8"/>
            <a:srcRect b="4007"/>
            <a:stretch>
              <a:fillRect/>
            </a:stretch>
          </p:blipFill>
          <p:spPr>
            <a:xfrm rot="20700000">
              <a:off x="7170" y="5210"/>
              <a:ext cx="2722" cy="4061"/>
            </a:xfrm>
            <a:prstGeom prst="rect">
              <a:avLst/>
            </a:prstGeom>
          </p:spPr>
        </p:pic>
        <p:pic>
          <p:nvPicPr>
            <p:cNvPr id="11" name="Picture 10" descr="ManualPagPiezas">
              <a:hlinkClick r:id="rId6" tooltip="" action="ppaction://hlinkfile"/>
            </p:cNvPr>
            <p:cNvPicPr>
              <a:picLocks noChangeAspect="true"/>
            </p:cNvPicPr>
            <p:nvPr/>
          </p:nvPicPr>
          <p:blipFill>
            <a:blip r:embed="rId9"/>
            <a:srcRect b="27597"/>
            <a:stretch>
              <a:fillRect/>
            </a:stretch>
          </p:blipFill>
          <p:spPr>
            <a:xfrm rot="900000">
              <a:off x="8569" y="5953"/>
              <a:ext cx="2647" cy="3035"/>
            </a:xfrm>
            <a:prstGeom prst="rect">
              <a:avLst/>
            </a:prstGeom>
          </p:spPr>
        </p:pic>
        <p:pic>
          <p:nvPicPr>
            <p:cNvPr id="9" name="Picture 8" descr="ManualFabricacion">
              <a:hlinkClick r:id="rId6" tooltip="" action="ppaction://hlinkfile"/>
            </p:cNvPr>
            <p:cNvPicPr>
              <a:picLocks noChangeAspect="true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40000">
              <a:off x="9303" y="5179"/>
              <a:ext cx="2678" cy="1928"/>
            </a:xfrm>
            <a:prstGeom prst="rect">
              <a:avLst/>
            </a:prstGeom>
          </p:spPr>
        </p:pic>
      </p:grpSp>
      <p:sp>
        <p:nvSpPr>
          <p:cNvPr id="4" name="Text Box 3">
            <a:hlinkClick r:id="rId4" action="ppaction://hlinkfile"/>
          </p:cNvPr>
          <p:cNvSpPr txBox="true"/>
          <p:nvPr/>
        </p:nvSpPr>
        <p:spPr>
          <a:xfrm>
            <a:off x="8583295" y="5391785"/>
            <a:ext cx="3395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Instruction video</a:t>
            </a:r>
            <a:endParaRPr lang="es-ES_tradnl" alt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>
            <a:hlinkClick r:id="rId6" tooltip="" action="ppaction://hlinkfile"/>
          </p:cNvPr>
          <p:cNvSpPr txBox="true"/>
          <p:nvPr/>
        </p:nvSpPr>
        <p:spPr>
          <a:xfrm>
            <a:off x="3745865" y="5882640"/>
            <a:ext cx="3395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Instruction manual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Text Box 5"/>
          <p:cNvSpPr txBox="true"/>
          <p:nvPr/>
        </p:nvSpPr>
        <p:spPr>
          <a:xfrm>
            <a:off x="6431280" y="5892165"/>
            <a:ext cx="3395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Available at: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  <a:hlinkClick r:id="rId11" action="ppaction://hlinkfile"/>
              </a:rPr>
              <a:t>https://euroddip-e.eu/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Text Box 21">
            <a:hlinkClick r:id="rId12" action="ppaction://hlinkfile"/>
          </p:cNvPr>
          <p:cNvSpPr txBox="true"/>
          <p:nvPr/>
        </p:nvSpPr>
        <p:spPr>
          <a:xfrm>
            <a:off x="107315" y="3215005"/>
            <a:ext cx="100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TPU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Text Box 6">
            <a:hlinkClick r:id="rId13" action="ppaction://hlinkfile"/>
          </p:cNvPr>
          <p:cNvSpPr txBox="true"/>
          <p:nvPr/>
        </p:nvSpPr>
        <p:spPr>
          <a:xfrm>
            <a:off x="2651760" y="6275070"/>
            <a:ext cx="100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ABS</a:t>
            </a:r>
            <a:endParaRPr lang="es-ES_tradnl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Right Arrow 11"/>
          <p:cNvSpPr/>
          <p:nvPr/>
        </p:nvSpPr>
        <p:spPr>
          <a:xfrm rot="1800000">
            <a:off x="706651" y="3530801"/>
            <a:ext cx="252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500000">
            <a:off x="2820446" y="6211218"/>
            <a:ext cx="324000" cy="72000"/>
          </a:xfrm>
          <a:prstGeom prst="rightArrow">
            <a:avLst>
              <a:gd name="adj1" fmla="val 29053"/>
              <a:gd name="adj2" fmla="val 143478"/>
            </a:avLst>
          </a:prstGeom>
          <a:solidFill>
            <a:srgbClr val="FF64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1" animBg="true"/>
      <p:bldP spid="22" grpId="1"/>
      <p:bldP spid="13" grpId="1" animBg="true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2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773555" y="1334135"/>
            <a:ext cx="8644890" cy="45396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/>
          <a:lstStyle/>
          <a:p>
            <a:r>
              <a:rPr lang="en-GB" dirty="0" smtClean="0"/>
              <a:t>IO3 Personalized input devices</a:t>
            </a:r>
            <a:endParaRPr lang="en-GB" dirty="0" smtClean="0"/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(technically more correct → Additive Manufacturing)</a:t>
            </a:r>
            <a:r>
              <a:rPr lang="es-ES_tradnl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Relatively cheap way to generate personalized assistive technology devices.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206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Nowadays, it is widely distributed and accessible to all → compare with the evolution of desktop inkjet printers, or the introduction of the PC.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dprinting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0" y="4039870"/>
            <a:ext cx="6477000" cy="2324100"/>
          </a:xfrm>
          <a:prstGeom prst="rect">
            <a:avLst/>
          </a:prstGeom>
        </p:spPr>
      </p:pic>
      <p:sp>
        <p:nvSpPr>
          <p:cNvPr id="4" name="Text Box 3"/>
          <p:cNvSpPr txBox="true"/>
          <p:nvPr/>
        </p:nvSpPr>
        <p:spPr>
          <a:xfrm>
            <a:off x="2857500" y="6363970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ES_tradnl" altLang="en-US" sz="1200" b="1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Source:</a:t>
            </a:r>
            <a:r>
              <a:rPr lang="es-ES_tradnl" altLang="en-US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geeetech.com/blog/</a:t>
            </a:r>
            <a:endParaRPr lang="es-ES_tradnl" altLang="en-US" sz="12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aptableSwitchPoleErgo">
            <a:hlinkClick r:id="rId1" action="ppaction://hlinkfile"/>
          </p:cNvPr>
          <p:cNvPicPr>
            <a:picLocks noChangeAspect="true"/>
          </p:cNvPicPr>
          <p:nvPr/>
        </p:nvPicPr>
        <p:blipFill>
          <a:blip r:embed="rId2"/>
          <a:srcRect t="11178" b="13128"/>
          <a:stretch>
            <a:fillRect/>
          </a:stretch>
        </p:blipFill>
        <p:spPr>
          <a:xfrm>
            <a:off x="641350" y="4093210"/>
            <a:ext cx="4504690" cy="2562860"/>
          </a:xfrm>
          <a:prstGeom prst="rect">
            <a:avLst/>
          </a:prstGeom>
        </p:spPr>
      </p:pic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/>
          <a:lstStyle/>
          <a:p>
            <a:r>
              <a:rPr lang="en-GB" dirty="0" smtClean="0"/>
              <a:t>IO3 Personalized input devices</a:t>
            </a:r>
            <a:endParaRPr lang="en-GB" dirty="0" smtClean="0"/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 Jelly Bean Switch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model is available in the 3D Design Repository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Clr>
                <a:srgbClr val="002060"/>
              </a:buClr>
              <a:buFont typeface="Wingdings" panose="05000000000000000000" charset="0"/>
              <a:buNone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https://www.thingiverse.com/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2060"/>
              </a:buClr>
              <a:buFont typeface="Wingdings" panose="05000000000000000000" charset="0"/>
              <a:buChar char=""/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Thingiverse → Explore: Groups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 Search Groups: “assistive” → Assistive Technology: View Group → Things: POPULAR → The adaptable swith by Pole_ergo.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>
            <a:hlinkClick r:id="rId3" action="ppaction://hlinkfile"/>
          </p:cNvPr>
          <p:cNvSpPr txBox="true"/>
          <p:nvPr/>
        </p:nvSpPr>
        <p:spPr>
          <a:xfrm>
            <a:off x="9827260" y="1806575"/>
            <a:ext cx="219600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s-ES_tradnl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Thingiverse</a:t>
            </a:r>
            <a:endParaRPr lang="es-ES_tradnl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VideoAdaptableSwitch">
            <a:hlinkClick r:id="rId4" action="ppaction://hlinkfile"/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60" y="4076700"/>
            <a:ext cx="4666664" cy="2562840"/>
          </a:xfrm>
          <a:prstGeom prst="rect">
            <a:avLst/>
          </a:prstGeom>
        </p:spPr>
      </p:pic>
      <p:sp>
        <p:nvSpPr>
          <p:cNvPr id="8" name="Text Box 7">
            <a:hlinkClick r:id="rId1" action="ppaction://hlinkfile"/>
          </p:cNvPr>
          <p:cNvSpPr txBox="true"/>
          <p:nvPr/>
        </p:nvSpPr>
        <p:spPr>
          <a:xfrm>
            <a:off x="641350" y="6363970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https://www.thingiverse.com/thing:3086823</a:t>
            </a:r>
            <a:endParaRPr lang="es-ES_tradnl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Text Box 9">
            <a:hlinkClick r:id="rId6" action="ppaction://hlinkfile"/>
          </p:cNvPr>
          <p:cNvSpPr txBox="true"/>
          <p:nvPr/>
        </p:nvSpPr>
        <p:spPr>
          <a:xfrm>
            <a:off x="6665595" y="6363970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https://youtu.be/G_vfFqMYHT8</a:t>
            </a:r>
            <a:endParaRPr lang="es-ES_tradnl" altLang="en-US"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 Personalized input devices</a:t>
            </a:r>
            <a:endParaRPr lang="en-GB" dirty="0" smtClean="0"/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What do we need?</a:t>
            </a:r>
            <a:endParaRPr lang="es-ES_tradnl" altLang="en-US" sz="28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printer and 3D printer material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002060"/>
              </a:buClr>
              <a:buFont typeface="+mj-lt"/>
              <a:buAutoNum type="arabi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00B050"/>
              </a:buClr>
              <a:buFont typeface="+mj-lt"/>
              <a:buAutoNum type="arabi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7030A0"/>
              </a:buClr>
              <a:buFont typeface="+mj-lt"/>
              <a:buAutoNum type="arabi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Depending on the design: assembly materials, assembly tools, handy hands (ask help → FabLabs)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>
            <a:grpSpLocks noChangeAspect="true"/>
          </p:cNvGrpSpPr>
          <p:nvPr/>
        </p:nvGrpSpPr>
        <p:grpSpPr>
          <a:xfrm>
            <a:off x="826770" y="3157220"/>
            <a:ext cx="10664825" cy="2045145"/>
            <a:chOff x="602" y="6017"/>
            <a:chExt cx="14586" cy="2797"/>
          </a:xfrm>
        </p:grpSpPr>
        <p:pic>
          <p:nvPicPr>
            <p:cNvPr id="3" name="Imagen 6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29684" t="34037" r="45152"/>
            <a:stretch>
              <a:fillRect/>
            </a:stretch>
          </p:blipFill>
          <p:spPr>
            <a:xfrm>
              <a:off x="7143" y="6017"/>
              <a:ext cx="3004" cy="2362"/>
            </a:xfrm>
            <a:prstGeom prst="rect">
              <a:avLst/>
            </a:prstGeom>
          </p:spPr>
        </p:pic>
        <p:pic>
          <p:nvPicPr>
            <p:cNvPr id="4" name="Imagen 7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55128" t="30619" r="21572" b="3418"/>
            <a:stretch>
              <a:fillRect/>
            </a:stretch>
          </p:blipFill>
          <p:spPr>
            <a:xfrm>
              <a:off x="10060" y="6017"/>
              <a:ext cx="2781" cy="2362"/>
            </a:xfrm>
            <a:prstGeom prst="rect">
              <a:avLst/>
            </a:prstGeom>
          </p:spPr>
        </p:pic>
        <p:pic>
          <p:nvPicPr>
            <p:cNvPr id="6" name="Imagen 8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78241" t="31240" r="882" b="2797"/>
            <a:stretch>
              <a:fillRect/>
            </a:stretch>
          </p:blipFill>
          <p:spPr>
            <a:xfrm>
              <a:off x="12696" y="6017"/>
              <a:ext cx="2492" cy="2362"/>
            </a:xfrm>
            <a:prstGeom prst="rect">
              <a:avLst/>
            </a:prstGeom>
          </p:spPr>
        </p:pic>
        <p:sp>
          <p:nvSpPr>
            <p:cNvPr id="11" name="CuadroTexto 9"/>
            <p:cNvSpPr txBox="true"/>
            <p:nvPr/>
          </p:nvSpPr>
          <p:spPr>
            <a:xfrm>
              <a:off x="1327" y="8105"/>
              <a:ext cx="1469" cy="70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DESIGN</a:t>
              </a:r>
              <a:endParaRPr lang="es-ES_tradnl" altLang="es-E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uadroTexto 10"/>
            <p:cNvSpPr txBox="true"/>
            <p:nvPr/>
          </p:nvSpPr>
          <p:spPr>
            <a:xfrm>
              <a:off x="4077" y="8105"/>
              <a:ext cx="1673" cy="708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.STL</a:t>
              </a:r>
              <a:endParaRPr lang="es-E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n 11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602" y="6017"/>
              <a:ext cx="3587" cy="2362"/>
            </a:xfrm>
            <a:prstGeom prst="rect">
              <a:avLst/>
            </a:prstGeom>
          </p:spPr>
        </p:pic>
        <p:cxnSp>
          <p:nvCxnSpPr>
            <p:cNvPr id="21" name="Conector recto 20"/>
            <p:cNvCxnSpPr/>
            <p:nvPr/>
          </p:nvCxnSpPr>
          <p:spPr>
            <a:xfrm flipH="true">
              <a:off x="4208" y="6995"/>
              <a:ext cx="1128" cy="50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>
              <a:off x="5590" y="7235"/>
              <a:ext cx="358" cy="43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3" name="Grupo 42"/>
            <p:cNvGrpSpPr/>
            <p:nvPr/>
          </p:nvGrpSpPr>
          <p:grpSpPr>
            <a:xfrm rot="0">
              <a:off x="3430" y="6017"/>
              <a:ext cx="3587" cy="2362"/>
              <a:chOff x="2377440" y="1472180"/>
              <a:chExt cx="2948048" cy="1941443"/>
            </a:xfrm>
          </p:grpSpPr>
          <p:pic>
            <p:nvPicPr>
              <p:cNvPr id="20" name="Imagen 3"/>
              <p:cNvPicPr>
                <a:picLocks noChangeAspect="true"/>
              </p:cNvPicPr>
              <p:nvPr/>
            </p:nvPicPr>
            <p:blipFill rotWithShape="true">
              <a:blip r:embed="rId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false"/>
                  </a:ext>
                </a:extLst>
              </a:blip>
              <a:srcRect t="34037" r="69951"/>
              <a:stretch>
                <a:fillRect/>
              </a:stretch>
            </p:blipFill>
            <p:spPr>
              <a:xfrm>
                <a:off x="2377440" y="1472180"/>
                <a:ext cx="2948048" cy="19414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prstMaterial="softEdge"/>
            </p:spPr>
          </p:pic>
          <p:cxnSp>
            <p:nvCxnSpPr>
              <p:cNvPr id="22" name="Conector recto 15"/>
              <p:cNvCxnSpPr/>
              <p:nvPr/>
            </p:nvCxnSpPr>
            <p:spPr>
              <a:xfrm>
                <a:off x="3017520" y="2689860"/>
                <a:ext cx="316472" cy="3200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18"/>
              <p:cNvCxnSpPr/>
              <p:nvPr/>
            </p:nvCxnSpPr>
            <p:spPr>
              <a:xfrm flipV="true">
                <a:off x="3333992" y="2275840"/>
                <a:ext cx="616159" cy="7416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2"/>
              <p:cNvCxnSpPr/>
              <p:nvPr/>
            </p:nvCxnSpPr>
            <p:spPr>
              <a:xfrm flipH="true">
                <a:off x="3446780" y="1526540"/>
                <a:ext cx="236220" cy="9829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 flipH="true" flipV="true">
                <a:off x="3333992" y="2153920"/>
                <a:ext cx="112788" cy="3556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/>
              <p:cNvCxnSpPr/>
              <p:nvPr/>
            </p:nvCxnSpPr>
            <p:spPr>
              <a:xfrm flipV="true">
                <a:off x="3446780" y="1955800"/>
                <a:ext cx="386080" cy="553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/>
              <p:cNvCxnSpPr/>
              <p:nvPr/>
            </p:nvCxnSpPr>
            <p:spPr>
              <a:xfrm>
                <a:off x="3705860" y="1567180"/>
                <a:ext cx="447288" cy="9103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33"/>
              <p:cNvCxnSpPr/>
              <p:nvPr/>
            </p:nvCxnSpPr>
            <p:spPr>
              <a:xfrm>
                <a:off x="4158228" y="2461260"/>
                <a:ext cx="47442" cy="5486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/>
              <p:cNvCxnSpPr/>
              <p:nvPr/>
            </p:nvCxnSpPr>
            <p:spPr>
              <a:xfrm>
                <a:off x="3683000" y="1535180"/>
                <a:ext cx="522670" cy="1474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/>
              <p:cNvCxnSpPr/>
              <p:nvPr/>
            </p:nvCxnSpPr>
            <p:spPr>
              <a:xfrm flipH="true">
                <a:off x="2857847" y="1526540"/>
                <a:ext cx="825153" cy="148336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/>
              <p:cNvCxnSpPr/>
              <p:nvPr/>
            </p:nvCxnSpPr>
            <p:spPr>
              <a:xfrm>
                <a:off x="2847340" y="3009900"/>
                <a:ext cx="1372372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4" name="Conector recto 43"/>
            <p:cNvCxnSpPr/>
            <p:nvPr/>
          </p:nvCxnSpPr>
          <p:spPr>
            <a:xfrm>
              <a:off x="4411" y="7165"/>
              <a:ext cx="187" cy="7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H="true">
              <a:off x="4595" y="7259"/>
              <a:ext cx="141" cy="64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H="true">
              <a:off x="4602" y="6609"/>
              <a:ext cx="600" cy="126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>
              <a:off x="4593" y="6847"/>
              <a:ext cx="9" cy="102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>
              <a:off x="5018" y="6083"/>
              <a:ext cx="939" cy="159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H="true">
              <a:off x="5651" y="7679"/>
              <a:ext cx="304" cy="20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H="true" flipV="true">
              <a:off x="5588" y="7234"/>
              <a:ext cx="375" cy="4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5" name="CuadroTexto 74"/>
            <p:cNvSpPr txBox="true"/>
            <p:nvPr/>
          </p:nvSpPr>
          <p:spPr>
            <a:xfrm>
              <a:off x="7112" y="8105"/>
              <a:ext cx="1673" cy="70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.GCODE</a:t>
              </a:r>
              <a:endParaRPr lang="es-E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CuadroTexto 75"/>
            <p:cNvSpPr txBox="true"/>
            <p:nvPr/>
          </p:nvSpPr>
          <p:spPr>
            <a:xfrm>
              <a:off x="9933" y="8105"/>
              <a:ext cx="1947" cy="70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endParaRPr lang="es-E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PRINTING</a:t>
              </a:r>
              <a:endParaRPr lang="es-ES_tradnl" alt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uadroTexto 84"/>
            <p:cNvSpPr txBox="true"/>
            <p:nvPr/>
          </p:nvSpPr>
          <p:spPr>
            <a:xfrm>
              <a:off x="12185" y="8291"/>
              <a:ext cx="2946" cy="42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POSTPROCES</a:t>
              </a:r>
              <a:r>
                <a:rPr lang="es-ES_tradnl" alt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FF0000"/>
              </a:buClr>
              <a:buFont typeface="+mj-lt"/>
              <a:buAutoNum type="arabi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printer and 3D printer material: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5265" y="1899920"/>
            <a:ext cx="2800350" cy="3599815"/>
            <a:chOff x="410" y="4264"/>
            <a:chExt cx="4410" cy="5669"/>
          </a:xfrm>
        </p:grpSpPr>
        <p:pic>
          <p:nvPicPr>
            <p:cNvPr id="5" name="Picture 4" descr="ender3-132euro"/>
            <p:cNvPicPr>
              <a:picLocks noChangeAspect="true"/>
            </p:cNvPicPr>
            <p:nvPr/>
          </p:nvPicPr>
          <p:blipFill>
            <a:blip r:embed="rId1"/>
            <a:srcRect l="11389" t="11215" r="8971" b="6900"/>
            <a:stretch>
              <a:fillRect/>
            </a:stretch>
          </p:blipFill>
          <p:spPr>
            <a:xfrm>
              <a:off x="410" y="4803"/>
              <a:ext cx="4411" cy="4535"/>
            </a:xfrm>
            <a:prstGeom prst="rect">
              <a:avLst/>
            </a:prstGeom>
          </p:spPr>
        </p:pic>
        <p:sp>
          <p:nvSpPr>
            <p:cNvPr id="35" name="3 CuadroTexto"/>
            <p:cNvSpPr txBox="true"/>
            <p:nvPr/>
          </p:nvSpPr>
          <p:spPr>
            <a:xfrm>
              <a:off x="797" y="9399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±€ 1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3 CuadroTexto"/>
            <p:cNvSpPr txBox="true"/>
            <p:nvPr/>
          </p:nvSpPr>
          <p:spPr>
            <a:xfrm>
              <a:off x="797" y="4264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_tradnl" altLang="es-ES" sz="1400" b="1" dirty="0" err="1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Creality Ender 3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020560" y="2752090"/>
            <a:ext cx="1497330" cy="3601085"/>
            <a:chOff x="12919" y="3170"/>
            <a:chExt cx="2358" cy="5671"/>
          </a:xfrm>
        </p:grpSpPr>
        <p:pic>
          <p:nvPicPr>
            <p:cNvPr id="23" name="Picture 22" descr="ElegooMars"/>
            <p:cNvPicPr>
              <a:picLocks noChangeAspect="true"/>
            </p:cNvPicPr>
            <p:nvPr/>
          </p:nvPicPr>
          <p:blipFill>
            <a:blip r:embed="rId2"/>
            <a:srcRect l="24013" r="23991"/>
            <a:stretch>
              <a:fillRect/>
            </a:stretch>
          </p:blipFill>
          <p:spPr>
            <a:xfrm>
              <a:off x="12919" y="3706"/>
              <a:ext cx="2358" cy="4535"/>
            </a:xfrm>
            <a:prstGeom prst="rect">
              <a:avLst/>
            </a:prstGeom>
          </p:spPr>
        </p:pic>
        <p:sp>
          <p:nvSpPr>
            <p:cNvPr id="31" name="3 CuadroTexto"/>
            <p:cNvSpPr txBox="true"/>
            <p:nvPr/>
          </p:nvSpPr>
          <p:spPr>
            <a:xfrm>
              <a:off x="13031" y="3170"/>
              <a:ext cx="2134" cy="539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_tradnl" altLang="es-ES" sz="1400" b="1" dirty="0" err="1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Elegoo Mars</a:t>
              </a:r>
              <a:endParaRPr lang="es-ES_tradnl" alt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3 CuadroTexto"/>
            <p:cNvSpPr txBox="true"/>
            <p:nvPr/>
          </p:nvSpPr>
          <p:spPr>
            <a:xfrm>
              <a:off x="13069" y="8305"/>
              <a:ext cx="2058" cy="536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±€ 1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307715" y="4340860"/>
            <a:ext cx="2308860" cy="2256155"/>
            <a:chOff x="5440" y="7332"/>
            <a:chExt cx="3636" cy="3553"/>
          </a:xfrm>
        </p:grpSpPr>
        <p:pic>
          <p:nvPicPr>
            <p:cNvPr id="8" name="Picture 7" descr="abs-filament">
              <a:hlinkClick r:id="rId3" action="ppaction://hlinkfile"/>
            </p:cNvPr>
            <p:cNvPicPr>
              <a:picLocks noChangeAspect="true"/>
            </p:cNvPicPr>
            <p:nvPr/>
          </p:nvPicPr>
          <p:blipFill>
            <a:blip r:embed="rId4"/>
            <a:srcRect l="14805" t="27639" r="12479" b="23062"/>
            <a:stretch>
              <a:fillRect/>
            </a:stretch>
          </p:blipFill>
          <p:spPr>
            <a:xfrm>
              <a:off x="5841" y="7867"/>
              <a:ext cx="2835" cy="2484"/>
            </a:xfrm>
            <a:prstGeom prst="rect">
              <a:avLst/>
            </a:prstGeom>
          </p:spPr>
        </p:pic>
        <p:sp>
          <p:nvSpPr>
            <p:cNvPr id="17" name="3 CuadroTexto"/>
            <p:cNvSpPr txBox="true"/>
            <p:nvPr/>
          </p:nvSpPr>
          <p:spPr>
            <a:xfrm>
              <a:off x="5440" y="7332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_tradnl" altLang="es-ES" sz="1400" b="1" dirty="0" err="1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Filament: ABS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3 CuadroTexto"/>
            <p:cNvSpPr txBox="true"/>
            <p:nvPr/>
          </p:nvSpPr>
          <p:spPr>
            <a:xfrm>
              <a:off x="5440" y="10351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±€ 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</a:t>
              </a:r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€ 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25 / kg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307715" y="1902460"/>
            <a:ext cx="2308860" cy="2199640"/>
            <a:chOff x="5039" y="3439"/>
            <a:chExt cx="3636" cy="3464"/>
          </a:xfrm>
        </p:grpSpPr>
        <p:pic>
          <p:nvPicPr>
            <p:cNvPr id="7" name="Picture 6" descr="pla-filament">
              <a:hlinkClick r:id="rId5" action="ppaction://hlinkfile"/>
            </p:cNvPr>
            <p:cNvPicPr>
              <a:picLocks noChangeAspect="true"/>
            </p:cNvPicPr>
            <p:nvPr/>
          </p:nvPicPr>
          <p:blipFill>
            <a:blip r:embed="rId6"/>
            <a:srcRect l="13115" t="27475" r="13956" b="24861"/>
            <a:stretch>
              <a:fillRect/>
            </a:stretch>
          </p:blipFill>
          <p:spPr>
            <a:xfrm>
              <a:off x="5440" y="3974"/>
              <a:ext cx="2835" cy="2395"/>
            </a:xfrm>
            <a:prstGeom prst="rect">
              <a:avLst/>
            </a:prstGeom>
          </p:spPr>
        </p:pic>
        <p:sp>
          <p:nvSpPr>
            <p:cNvPr id="16" name="3 CuadroTexto"/>
            <p:cNvSpPr txBox="true"/>
            <p:nvPr/>
          </p:nvSpPr>
          <p:spPr>
            <a:xfrm>
              <a:off x="5039" y="3439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_tradnl" altLang="es-ES" sz="1400" b="1" dirty="0" err="1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Filament: PLA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3 CuadroTexto"/>
            <p:cNvSpPr txBox="true"/>
            <p:nvPr/>
          </p:nvSpPr>
          <p:spPr>
            <a:xfrm>
              <a:off x="5039" y="6369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±€ 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</a:t>
              </a:r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€ 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25 / kg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940800" y="3131820"/>
            <a:ext cx="2308860" cy="2841625"/>
            <a:chOff x="14847" y="4328"/>
            <a:chExt cx="3636" cy="4475"/>
          </a:xfrm>
        </p:grpSpPr>
        <p:pic>
          <p:nvPicPr>
            <p:cNvPr id="9" name="Picture 8" descr="ElegooResinRed">
              <a:hlinkClick r:id="rId7" action="ppaction://hlinkfile"/>
            </p:cNvPr>
            <p:cNvPicPr>
              <a:picLocks noChangeAspect="true"/>
            </p:cNvPicPr>
            <p:nvPr/>
          </p:nvPicPr>
          <p:blipFill>
            <a:blip r:embed="rId8"/>
            <a:srcRect l="8176" t="2942" r="6218" b="6547"/>
            <a:stretch>
              <a:fillRect/>
            </a:stretch>
          </p:blipFill>
          <p:spPr>
            <a:xfrm>
              <a:off x="15057" y="4867"/>
              <a:ext cx="3217" cy="3402"/>
            </a:xfrm>
            <a:prstGeom prst="rect">
              <a:avLst/>
            </a:prstGeom>
          </p:spPr>
        </p:pic>
        <p:sp>
          <p:nvSpPr>
            <p:cNvPr id="25" name="3 CuadroTexto"/>
            <p:cNvSpPr txBox="true"/>
            <p:nvPr/>
          </p:nvSpPr>
          <p:spPr>
            <a:xfrm>
              <a:off x="14847" y="4328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_tradnl" altLang="es-ES" sz="1400" b="1" dirty="0" err="1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Resin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3 CuadroTexto"/>
            <p:cNvSpPr txBox="true"/>
            <p:nvPr/>
          </p:nvSpPr>
          <p:spPr>
            <a:xfrm>
              <a:off x="14847" y="8269"/>
              <a:ext cx="3637" cy="535"/>
            </a:xfrm>
            <a:prstGeom prst="roundRect">
              <a:avLst/>
            </a:prstGeom>
            <a:solidFill>
              <a:srgbClr val="C8F8EF">
                <a:alpha val="25098"/>
              </a:srgbClr>
            </a:solidFill>
            <a:ln>
              <a:solidFill>
                <a:srgbClr val="14A0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/>
            </a:lstStyle>
            <a:p>
              <a:pPr algn="ctr"/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±€ 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20 - </a:t>
              </a:r>
              <a:r>
                <a:rPr 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€ </a:t>
              </a:r>
              <a:r>
                <a:rPr lang="es-ES_tradnl" altLang="es-ES" sz="1400" b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30 / kg</a:t>
              </a:r>
              <a:endParaRPr lang="es-ES" sz="1400" b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Simplify3DmaterialsGuide">
            <a:hlinkClick r:id="rId9" action="ppaction://hlinkfile"/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010" y="5572125"/>
            <a:ext cx="2164715" cy="1056005"/>
          </a:xfrm>
          <a:prstGeom prst="rect">
            <a:avLst/>
          </a:prstGeom>
        </p:spPr>
      </p:pic>
      <p:sp>
        <p:nvSpPr>
          <p:cNvPr id="13" name="Text Box 12">
            <a:hlinkClick r:id="rId9" action="ppaction://hlinkfile"/>
          </p:cNvPr>
          <p:cNvSpPr txBox="true"/>
          <p:nvPr/>
        </p:nvSpPr>
        <p:spPr>
          <a:xfrm>
            <a:off x="13335" y="6579870"/>
            <a:ext cx="3724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https://www.simplify3d.com/support/materials-guide/</a:t>
            </a:r>
            <a:endParaRPr lang="es-ES_tradnl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ingiverseHomepage">
            <a:hlinkClick r:id="rId1" action="ppaction://hlinkfile"/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" y="4114800"/>
            <a:ext cx="6076950" cy="2529840"/>
          </a:xfrm>
          <a:prstGeom prst="rect">
            <a:avLst/>
          </a:prstGeom>
        </p:spPr>
      </p:pic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sp>
        <p:nvSpPr>
          <p:cNvPr id="3" name="Text Box 2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2060"/>
              </a:buClr>
              <a:buFont typeface="+mj-lt"/>
              <a:buAutoNum type="arabicParenR" startAt="2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Design: 3D model search engines and repositories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YeggiHomePage">
            <a:hlinkClick r:id="rId3" action="ppaction://hlinkfile"/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75" y="1922145"/>
            <a:ext cx="5222875" cy="2614295"/>
          </a:xfrm>
          <a:prstGeom prst="rect">
            <a:avLst/>
          </a:prstGeom>
        </p:spPr>
      </p:pic>
      <p:pic>
        <p:nvPicPr>
          <p:cNvPr id="12" name="Picture 11" descr="TeachersManualSearching3DmodelsYeggi">
            <a:hlinkClick r:id="rId5" action="ppaction://hlinkfile"/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20700000">
            <a:off x="7160362" y="2875510"/>
            <a:ext cx="2515912" cy="3600000"/>
          </a:xfrm>
          <a:prstGeom prst="rect">
            <a:avLst/>
          </a:prstGeom>
        </p:spPr>
      </p:pic>
      <p:pic>
        <p:nvPicPr>
          <p:cNvPr id="11" name="Picture 10" descr="TeachersManualSearching3DmodelsThingiverse">
            <a:hlinkClick r:id="rId5" action="ppaction://hlinkfile"/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21300000">
            <a:off x="7413334" y="1885812"/>
            <a:ext cx="2480000" cy="3600000"/>
          </a:xfrm>
          <a:prstGeom prst="rect">
            <a:avLst/>
          </a:prstGeom>
        </p:spPr>
      </p:pic>
      <p:pic>
        <p:nvPicPr>
          <p:cNvPr id="10" name="Picture 9" descr="TeachersManualSearching3Dmodels">
            <a:hlinkClick r:id="rId5" action="ppaction://hlinkfile"/>
          </p:cNvPr>
          <p:cNvPicPr>
            <a:picLocks noChangeAspect="true"/>
          </p:cNvPicPr>
          <p:nvPr/>
        </p:nvPicPr>
        <p:blipFill>
          <a:blip r:embed="rId8"/>
          <a:srcRect t="27781"/>
          <a:stretch>
            <a:fillRect/>
          </a:stretch>
        </p:blipFill>
        <p:spPr>
          <a:xfrm rot="600000">
            <a:off x="8772753" y="2559511"/>
            <a:ext cx="3240000" cy="2033486"/>
          </a:xfrm>
          <a:prstGeom prst="rect">
            <a:avLst/>
          </a:prstGeom>
        </p:spPr>
      </p:pic>
      <p:sp>
        <p:nvSpPr>
          <p:cNvPr id="13" name="Text Box 12">
            <a:hlinkClick r:id="rId9" action="ppaction://hlinkfile"/>
          </p:cNvPr>
          <p:cNvSpPr txBox="true"/>
          <p:nvPr/>
        </p:nvSpPr>
        <p:spPr>
          <a:xfrm>
            <a:off x="2892425" y="6579870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https://www.thingiverse.com/</a:t>
            </a:r>
            <a:endParaRPr lang="es-ES_tradnl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Text Box 13">
            <a:hlinkClick r:id="rId3" action="ppaction://hlinkfile"/>
          </p:cNvPr>
          <p:cNvSpPr txBox="true"/>
          <p:nvPr/>
        </p:nvSpPr>
        <p:spPr>
          <a:xfrm>
            <a:off x="5080" y="1858645"/>
            <a:ext cx="3395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s-ES_tradnl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https://www.yeggi.com/</a:t>
            </a:r>
            <a:endParaRPr lang="es-ES_tradnl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 Box 19"/>
          <p:cNvSpPr txBox="true"/>
          <p:nvPr/>
        </p:nvSpPr>
        <p:spPr>
          <a:xfrm>
            <a:off x="8658860" y="4470400"/>
            <a:ext cx="3395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Available at: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es-ES_tradnl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  <a:hlinkClick r:id="rId10" action="ppaction://hlinkfile"/>
              </a:rPr>
              <a:t>https://euroddip-e.eu/</a:t>
            </a:r>
            <a:endParaRPr lang="es-ES_tradnl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grpSp>
        <p:nvGrpSpPr>
          <p:cNvPr id="23" name="Group 22"/>
          <p:cNvGrpSpPr>
            <a:grpSpLocks noChangeAspect="true"/>
          </p:cNvGrpSpPr>
          <p:nvPr/>
        </p:nvGrpSpPr>
        <p:grpSpPr>
          <a:xfrm>
            <a:off x="164465" y="2134235"/>
            <a:ext cx="11792574" cy="3705056"/>
            <a:chOff x="84" y="2956"/>
            <a:chExt cx="18907" cy="5940"/>
          </a:xfrm>
        </p:grpSpPr>
        <p:pic>
          <p:nvPicPr>
            <p:cNvPr id="24" name="Imagen 6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29684" t="34037" r="45152"/>
            <a:stretch>
              <a:fillRect/>
            </a:stretch>
          </p:blipFill>
          <p:spPr>
            <a:xfrm>
              <a:off x="8551" y="2956"/>
              <a:ext cx="3888" cy="3057"/>
            </a:xfrm>
            <a:prstGeom prst="rect">
              <a:avLst/>
            </a:prstGeom>
          </p:spPr>
        </p:pic>
        <p:pic>
          <p:nvPicPr>
            <p:cNvPr id="25" name="Imagen 7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55128" t="30619" r="21572" b="3418"/>
            <a:stretch>
              <a:fillRect/>
            </a:stretch>
          </p:blipFill>
          <p:spPr>
            <a:xfrm>
              <a:off x="12326" y="2956"/>
              <a:ext cx="3600" cy="3057"/>
            </a:xfrm>
            <a:prstGeom prst="rect">
              <a:avLst/>
            </a:prstGeom>
          </p:spPr>
        </p:pic>
        <p:pic>
          <p:nvPicPr>
            <p:cNvPr id="29" name="Imagen 8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78241" t="31240" r="882" b="2797"/>
            <a:stretch>
              <a:fillRect/>
            </a:stretch>
          </p:blipFill>
          <p:spPr>
            <a:xfrm>
              <a:off x="15739" y="2956"/>
              <a:ext cx="3226" cy="3057"/>
            </a:xfrm>
            <a:prstGeom prst="rect">
              <a:avLst/>
            </a:prstGeom>
          </p:spPr>
        </p:pic>
        <p:sp>
          <p:nvSpPr>
            <p:cNvPr id="31" name="CuadroTexto 9"/>
            <p:cNvSpPr txBox="true"/>
            <p:nvPr/>
          </p:nvSpPr>
          <p:spPr>
            <a:xfrm>
              <a:off x="1022" y="5659"/>
              <a:ext cx="1901" cy="1152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DESIGN</a:t>
              </a:r>
              <a:endParaRPr lang="es-ES_tradnl" alt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10"/>
            <p:cNvSpPr txBox="true"/>
            <p:nvPr/>
          </p:nvSpPr>
          <p:spPr>
            <a:xfrm>
              <a:off x="4582" y="5659"/>
              <a:ext cx="2166" cy="1149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.STL</a:t>
              </a:r>
              <a:endParaRPr 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Imagen 11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84" y="2956"/>
              <a:ext cx="4643" cy="3057"/>
            </a:xfrm>
            <a:prstGeom prst="rect">
              <a:avLst/>
            </a:prstGeom>
          </p:spPr>
        </p:pic>
        <p:cxnSp>
          <p:nvCxnSpPr>
            <p:cNvPr id="37" name="Conector recto 20"/>
            <p:cNvCxnSpPr/>
            <p:nvPr/>
          </p:nvCxnSpPr>
          <p:spPr>
            <a:xfrm flipH="true">
              <a:off x="4752" y="4222"/>
              <a:ext cx="1460" cy="65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Conector recto 35"/>
            <p:cNvCxnSpPr/>
            <p:nvPr/>
          </p:nvCxnSpPr>
          <p:spPr>
            <a:xfrm>
              <a:off x="6540" y="4533"/>
              <a:ext cx="464" cy="56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1" name="Grupo 42"/>
            <p:cNvGrpSpPr/>
            <p:nvPr/>
          </p:nvGrpSpPr>
          <p:grpSpPr>
            <a:xfrm>
              <a:off x="3744" y="2956"/>
              <a:ext cx="4643" cy="3057"/>
              <a:chOff x="2377440" y="1472180"/>
              <a:chExt cx="2948048" cy="1941443"/>
            </a:xfrm>
          </p:grpSpPr>
          <p:pic>
            <p:nvPicPr>
              <p:cNvPr id="45" name="Imagen 3"/>
              <p:cNvPicPr>
                <a:picLocks noChangeAspect="true"/>
              </p:cNvPicPr>
              <p:nvPr/>
            </p:nvPicPr>
            <p:blipFill rotWithShape="true">
              <a:blip r:embed="rId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false"/>
                  </a:ext>
                </a:extLst>
              </a:blip>
              <a:srcRect t="34037" r="69951"/>
              <a:stretch>
                <a:fillRect/>
              </a:stretch>
            </p:blipFill>
            <p:spPr>
              <a:xfrm>
                <a:off x="2377440" y="1472180"/>
                <a:ext cx="2948048" cy="19414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prstMaterial="softEdge"/>
            </p:spPr>
          </p:pic>
          <p:cxnSp>
            <p:nvCxnSpPr>
              <p:cNvPr id="47" name="Conector recto 15"/>
              <p:cNvCxnSpPr/>
              <p:nvPr/>
            </p:nvCxnSpPr>
            <p:spPr>
              <a:xfrm>
                <a:off x="3017520" y="2689860"/>
                <a:ext cx="316472" cy="3200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18"/>
              <p:cNvCxnSpPr/>
              <p:nvPr/>
            </p:nvCxnSpPr>
            <p:spPr>
              <a:xfrm flipV="true">
                <a:off x="3333992" y="2275840"/>
                <a:ext cx="616159" cy="7416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22"/>
              <p:cNvCxnSpPr/>
              <p:nvPr/>
            </p:nvCxnSpPr>
            <p:spPr>
              <a:xfrm flipH="true">
                <a:off x="3446780" y="1526540"/>
                <a:ext cx="236220" cy="9829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27"/>
              <p:cNvCxnSpPr/>
              <p:nvPr/>
            </p:nvCxnSpPr>
            <p:spPr>
              <a:xfrm flipH="true" flipV="true">
                <a:off x="3333992" y="2153920"/>
                <a:ext cx="112788" cy="3556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29"/>
              <p:cNvCxnSpPr/>
              <p:nvPr/>
            </p:nvCxnSpPr>
            <p:spPr>
              <a:xfrm flipV="true">
                <a:off x="3446780" y="1955800"/>
                <a:ext cx="386080" cy="553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31"/>
              <p:cNvCxnSpPr/>
              <p:nvPr/>
            </p:nvCxnSpPr>
            <p:spPr>
              <a:xfrm>
                <a:off x="3705860" y="1567180"/>
                <a:ext cx="447288" cy="9103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33"/>
              <p:cNvCxnSpPr/>
              <p:nvPr/>
            </p:nvCxnSpPr>
            <p:spPr>
              <a:xfrm>
                <a:off x="4158228" y="2461260"/>
                <a:ext cx="47442" cy="5486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37"/>
              <p:cNvCxnSpPr/>
              <p:nvPr/>
            </p:nvCxnSpPr>
            <p:spPr>
              <a:xfrm>
                <a:off x="3683000" y="1535180"/>
                <a:ext cx="522670" cy="1474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39"/>
              <p:cNvCxnSpPr/>
              <p:nvPr/>
            </p:nvCxnSpPr>
            <p:spPr>
              <a:xfrm flipH="true">
                <a:off x="2857847" y="1526540"/>
                <a:ext cx="825153" cy="148336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41"/>
              <p:cNvCxnSpPr/>
              <p:nvPr/>
            </p:nvCxnSpPr>
            <p:spPr>
              <a:xfrm>
                <a:off x="2847340" y="3009900"/>
                <a:ext cx="1372372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8" name="Conector recto 43"/>
            <p:cNvCxnSpPr/>
            <p:nvPr/>
          </p:nvCxnSpPr>
          <p:spPr>
            <a:xfrm>
              <a:off x="5014" y="4442"/>
              <a:ext cx="242" cy="93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Conector recto 45"/>
            <p:cNvCxnSpPr/>
            <p:nvPr/>
          </p:nvCxnSpPr>
          <p:spPr>
            <a:xfrm flipH="true">
              <a:off x="5253" y="4564"/>
              <a:ext cx="183" cy="83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Conector recto 47"/>
            <p:cNvCxnSpPr/>
            <p:nvPr/>
          </p:nvCxnSpPr>
          <p:spPr>
            <a:xfrm flipH="true">
              <a:off x="5262" y="3723"/>
              <a:ext cx="777" cy="163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Conector recto 61"/>
            <p:cNvCxnSpPr/>
            <p:nvPr/>
          </p:nvCxnSpPr>
          <p:spPr>
            <a:xfrm>
              <a:off x="5250" y="4030"/>
              <a:ext cx="12" cy="133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Conector recto 66"/>
            <p:cNvCxnSpPr/>
            <p:nvPr/>
          </p:nvCxnSpPr>
          <p:spPr>
            <a:xfrm>
              <a:off x="5800" y="3042"/>
              <a:ext cx="1215" cy="206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Conector recto 69"/>
            <p:cNvCxnSpPr/>
            <p:nvPr/>
          </p:nvCxnSpPr>
          <p:spPr>
            <a:xfrm flipH="true">
              <a:off x="6619" y="5108"/>
              <a:ext cx="393" cy="26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Conector recto 72"/>
            <p:cNvCxnSpPr/>
            <p:nvPr/>
          </p:nvCxnSpPr>
          <p:spPr>
            <a:xfrm flipH="true" flipV="true">
              <a:off x="6538" y="4531"/>
              <a:ext cx="485" cy="57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6" name="CuadroTexto 74"/>
            <p:cNvSpPr txBox="true"/>
            <p:nvPr/>
          </p:nvSpPr>
          <p:spPr>
            <a:xfrm>
              <a:off x="8511" y="5659"/>
              <a:ext cx="2166" cy="114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.GCODE</a:t>
              </a:r>
              <a:endParaRPr 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CuadroTexto 75"/>
            <p:cNvSpPr txBox="true"/>
            <p:nvPr/>
          </p:nvSpPr>
          <p:spPr>
            <a:xfrm>
              <a:off x="12162" y="5659"/>
              <a:ext cx="2520" cy="114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endParaRPr 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dirty="0">
                  <a:latin typeface="Arial" panose="020B0604020202020204" pitchFamily="34" charset="0"/>
                  <a:cs typeface="Arial" panose="020B0604020202020204" pitchFamily="34" charset="0"/>
                </a:rPr>
                <a:t>PRINTING</a:t>
              </a:r>
              <a:endParaRPr lang="es-ES_tradnl" alt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Abrir llave 80"/>
            <p:cNvSpPr/>
            <p:nvPr/>
          </p:nvSpPr>
          <p:spPr>
            <a:xfrm rot="16200000">
              <a:off x="3725" y="3901"/>
              <a:ext cx="312" cy="6268"/>
            </a:xfrm>
            <a:prstGeom prst="leftBrace">
              <a:avLst/>
            </a:prstGeom>
            <a:ln w="57150">
              <a:solidFill>
                <a:srgbClr val="14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dirty="0"/>
            </a:p>
          </p:txBody>
        </p:sp>
        <p:sp>
          <p:nvSpPr>
            <p:cNvPr id="82" name="Abrir llave 81"/>
            <p:cNvSpPr/>
            <p:nvPr/>
          </p:nvSpPr>
          <p:spPr>
            <a:xfrm rot="16200000">
              <a:off x="9419" y="4937"/>
              <a:ext cx="303" cy="4187"/>
            </a:xfrm>
            <a:prstGeom prst="leftBrace">
              <a:avLst/>
            </a:prstGeom>
            <a:ln w="57150">
              <a:solidFill>
                <a:srgbClr val="14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dirty="0"/>
            </a:p>
          </p:txBody>
        </p:sp>
        <p:sp>
          <p:nvSpPr>
            <p:cNvPr id="83" name="Abrir llave 82"/>
            <p:cNvSpPr/>
            <p:nvPr/>
          </p:nvSpPr>
          <p:spPr>
            <a:xfrm rot="16200000">
              <a:off x="13220" y="5720"/>
              <a:ext cx="303" cy="2621"/>
            </a:xfrm>
            <a:prstGeom prst="leftBrace">
              <a:avLst/>
            </a:prstGeom>
            <a:ln w="57150">
              <a:solidFill>
                <a:srgbClr val="14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dirty="0"/>
            </a:p>
          </p:txBody>
        </p:sp>
        <p:sp>
          <p:nvSpPr>
            <p:cNvPr id="84" name="Abrir llave 83"/>
            <p:cNvSpPr/>
            <p:nvPr/>
          </p:nvSpPr>
          <p:spPr>
            <a:xfrm rot="16200000">
              <a:off x="16869" y="5087"/>
              <a:ext cx="303" cy="3888"/>
            </a:xfrm>
            <a:prstGeom prst="leftBrace">
              <a:avLst/>
            </a:prstGeom>
            <a:ln w="57150">
              <a:solidFill>
                <a:srgbClr val="14A0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s-ES" dirty="0"/>
            </a:p>
          </p:txBody>
        </p:sp>
        <p:sp>
          <p:nvSpPr>
            <p:cNvPr id="69" name="CuadroTexto 84"/>
            <p:cNvSpPr txBox="true"/>
            <p:nvPr/>
          </p:nvSpPr>
          <p:spPr>
            <a:xfrm>
              <a:off x="15077" y="5900"/>
              <a:ext cx="3813" cy="658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POSTPROCES</a:t>
              </a:r>
              <a:r>
                <a:rPr lang="es-ES_tradnl" alt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uadroTexto 85"/>
            <p:cNvSpPr txBox="true"/>
            <p:nvPr/>
          </p:nvSpPr>
          <p:spPr>
            <a:xfrm>
              <a:off x="1353" y="7735"/>
              <a:ext cx="5031" cy="653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CuadroTexto 86"/>
            <p:cNvSpPr txBox="true"/>
            <p:nvPr/>
          </p:nvSpPr>
          <p:spPr>
            <a:xfrm>
              <a:off x="6749" y="7751"/>
              <a:ext cx="5073" cy="1145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PRINTING 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 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i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SLIC</a:t>
              </a:r>
              <a:r>
                <a:rPr lang="es-ES_tradnl" altLang="es-ES" i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s-ES" i="1" dirty="0" smtClean="0">
                  <a:solidFill>
                    <a:srgbClr val="14A08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SOFTWARE</a:t>
              </a:r>
              <a:endParaRPr lang="es-ES" i="1" dirty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uadroTexto 87"/>
            <p:cNvSpPr txBox="true"/>
            <p:nvPr/>
          </p:nvSpPr>
          <p:spPr>
            <a:xfrm>
              <a:off x="11967" y="7751"/>
              <a:ext cx="2784" cy="653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r>
                <a:rPr lang="es-ES_tradnl" alt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PRINTER</a:t>
              </a:r>
              <a:endParaRPr lang="es-ES_tradnl" altLang="es-ES" i="1" dirty="0" smtClean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uadroTexto 88"/>
            <p:cNvSpPr txBox="true"/>
            <p:nvPr/>
          </p:nvSpPr>
          <p:spPr>
            <a:xfrm>
              <a:off x="15006" y="7735"/>
              <a:ext cx="3985" cy="65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</a:t>
              </a:r>
              <a:r>
                <a:rPr lang="es-ES_tradnl" alt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ISHED PRODUCT</a:t>
              </a:r>
              <a:endParaRPr lang="es-ES" i="1" dirty="0">
                <a:solidFill>
                  <a:srgbClr val="14A08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28345" y="5942330"/>
            <a:ext cx="5092700" cy="899160"/>
            <a:chOff x="1147" y="9358"/>
            <a:chExt cx="8020" cy="1416"/>
          </a:xfrm>
        </p:grpSpPr>
        <p:sp>
          <p:nvSpPr>
            <p:cNvPr id="71" name="Text Box 70"/>
            <p:cNvSpPr txBox="true"/>
            <p:nvPr/>
          </p:nvSpPr>
          <p:spPr>
            <a:xfrm>
              <a:off x="1147" y="9656"/>
              <a:ext cx="63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defTabSz="914400">
                <a:buClr>
                  <a:srgbClr val="00B050"/>
                </a:buClr>
                <a:buFont typeface="+mj-lt"/>
                <a:buNone/>
                <a:tabLst>
                  <a:tab pos="5182870" algn="l"/>
                </a:tabLst>
              </a:pPr>
              <a:r>
                <a:rPr lang="es-ES_tradnl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Seems complicated?</a:t>
              </a:r>
              <a:endParaRPr lang="es-ES_tradnl" alt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 descr="EmoticonHelp"/>
            <p:cNvPicPr>
              <a:picLocks noChangeAspect="true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1" y="9358"/>
              <a:ext cx="1417" cy="1417"/>
            </a:xfrm>
            <a:prstGeom prst="rect">
              <a:avLst/>
            </a:prstGeom>
          </p:spPr>
        </p:pic>
        <p:pic>
          <p:nvPicPr>
            <p:cNvPr id="77" name="Picture 76" descr="EmoticonOMG"/>
            <p:cNvPicPr>
              <a:picLocks noChangeAspect="true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" y="9358"/>
              <a:ext cx="1363" cy="1417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5959475" y="5942330"/>
            <a:ext cx="4092575" cy="899160"/>
            <a:chOff x="9385" y="9358"/>
            <a:chExt cx="6445" cy="1416"/>
          </a:xfrm>
        </p:grpSpPr>
        <p:sp>
          <p:nvSpPr>
            <p:cNvPr id="72" name="Text Box 71"/>
            <p:cNvSpPr txBox="true"/>
            <p:nvPr/>
          </p:nvSpPr>
          <p:spPr>
            <a:xfrm>
              <a:off x="10284" y="9656"/>
              <a:ext cx="4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defTabSz="914400">
                <a:buClr>
                  <a:srgbClr val="00B050"/>
                </a:buClr>
                <a:buFont typeface="+mj-lt"/>
                <a:buNone/>
                <a:tabLst>
                  <a:tab pos="5182870" algn="l"/>
                </a:tabLst>
              </a:pPr>
              <a:r>
                <a:rPr lang="es-ES_tradnl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Search for help!!</a:t>
              </a:r>
              <a:endParaRPr lang="es-ES_tradnl" alt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Picture 77" descr="Rightarrow"/>
            <p:cNvPicPr>
              <a:picLocks noChangeAspect="true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85" y="9812"/>
              <a:ext cx="861" cy="509"/>
            </a:xfrm>
            <a:prstGeom prst="rect">
              <a:avLst/>
            </a:prstGeom>
          </p:spPr>
        </p:pic>
        <p:pic>
          <p:nvPicPr>
            <p:cNvPr id="79" name="Picture 78" descr="EmoticonHelp"/>
            <p:cNvPicPr>
              <a:picLocks noChangeAspect="true"/>
            </p:cNvPicPr>
            <p:nvPr/>
          </p:nvPicPr>
          <p:blipFill>
            <a:blip r:embed="rId6"/>
            <a:srcRect l="10055" t="4110" r="10972" b="3669"/>
            <a:stretch>
              <a:fillRect/>
            </a:stretch>
          </p:blipFill>
          <p:spPr>
            <a:xfrm>
              <a:off x="14616" y="9358"/>
              <a:ext cx="1214" cy="14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113"/>
          <p:cNvSpPr txBox="true"/>
          <p:nvPr/>
        </p:nvSpPr>
        <p:spPr>
          <a:xfrm>
            <a:off x="728345" y="1860550"/>
            <a:ext cx="110089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tabLst>
                <a:tab pos="5182870" algn="l"/>
              </a:tabLst>
            </a:pPr>
            <a:r>
              <a:rPr lang="es-ES_tradnl" altLang="en-US" sz="2800" b="1" u="sng">
                <a:latin typeface="Arial" panose="020B0604020202020204" pitchFamily="34" charset="0"/>
                <a:cs typeface="Arial" panose="020B0604020202020204" pitchFamily="34" charset="0"/>
              </a:rPr>
              <a:t>Where to search for help?</a:t>
            </a:r>
            <a:endParaRPr lang="es-ES_tradnl" altLang="en-US" sz="28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FF0000"/>
              </a:buClr>
              <a:buFont typeface="+mj-lt"/>
              <a:buAutoNum type="alphaLcParenR"/>
              <a:tabLst>
                <a:tab pos="5022850" algn="l"/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Internet → self-taught / Do-It-Yourself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002060"/>
              </a:buClr>
              <a:buFont typeface="+mj-lt"/>
              <a:buAutoNum type="alphaL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Documentation and videos </a:t>
            </a: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 3D Printing for Beginners Guide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00B050"/>
              </a:buClr>
              <a:buFont typeface="+mj-lt"/>
              <a:buAutoNum type="alphaL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FabLab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914400">
              <a:buClr>
                <a:srgbClr val="7030A0"/>
              </a:buClr>
              <a:buFont typeface="+mj-lt"/>
              <a:buAutoNum type="alphaLcParenR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Training sessions/courses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true"/>
          <p:nvPr/>
        </p:nvSpPr>
        <p:spPr>
          <a:xfrm>
            <a:off x="728345" y="1400175"/>
            <a:ext cx="11008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defTabSz="914400">
              <a:buClr>
                <a:srgbClr val="00B050"/>
              </a:buClr>
              <a:buFont typeface="+mj-lt"/>
              <a:buAutoNum type="arabicParenR" startAt="3"/>
              <a:tabLst>
                <a:tab pos="5182870" algn="l"/>
              </a:tabLst>
            </a:pPr>
            <a:r>
              <a:rPr lang="es-ES_tradnl" altLang="en-US" sz="2800">
                <a:latin typeface="Arial" panose="020B0604020202020204" pitchFamily="34" charset="0"/>
                <a:cs typeface="Arial" panose="020B0604020202020204" pitchFamily="34" charset="0"/>
              </a:rPr>
              <a:t>3D printing Work Flow: from design to 3D printed component</a:t>
            </a:r>
            <a:endParaRPr lang="es-ES_tradn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true"/>
          </p:cNvSpPr>
          <p:nvPr>
            <p:ph type="title"/>
          </p:nvPr>
        </p:nvSpPr>
        <p:spPr>
          <a:xfrm>
            <a:off x="2245658" y="466408"/>
            <a:ext cx="9336741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+mn-ea"/>
              </a:rPr>
              <a:t>IO3</a:t>
            </a:r>
            <a:r>
              <a:rPr lang="es-ES_tradnl" altLang="en-GB" dirty="0" smtClean="0">
                <a:sym typeface="+mn-ea"/>
              </a:rPr>
              <a:t>: What do we need?</a:t>
            </a:r>
            <a:endParaRPr lang="en-GB" dirty="0" smtClean="0"/>
          </a:p>
        </p:txBody>
      </p:sp>
      <p:grpSp>
        <p:nvGrpSpPr>
          <p:cNvPr id="7" name="Group 6"/>
          <p:cNvGrpSpPr>
            <a:grpSpLocks noChangeAspect="true"/>
          </p:cNvGrpSpPr>
          <p:nvPr/>
        </p:nvGrpSpPr>
        <p:grpSpPr>
          <a:xfrm>
            <a:off x="308610" y="4400550"/>
            <a:ext cx="9622790" cy="1954821"/>
            <a:chOff x="602" y="6017"/>
            <a:chExt cx="14586" cy="2962"/>
          </a:xfrm>
        </p:grpSpPr>
        <p:pic>
          <p:nvPicPr>
            <p:cNvPr id="8" name="Imagen 6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29684" t="34037" r="45152"/>
            <a:stretch>
              <a:fillRect/>
            </a:stretch>
          </p:blipFill>
          <p:spPr>
            <a:xfrm>
              <a:off x="7143" y="6017"/>
              <a:ext cx="3004" cy="2362"/>
            </a:xfrm>
            <a:prstGeom prst="rect">
              <a:avLst/>
            </a:prstGeom>
          </p:spPr>
        </p:pic>
        <p:pic>
          <p:nvPicPr>
            <p:cNvPr id="9" name="Imagen 7"/>
            <p:cNvPicPr>
              <a:picLocks noChangeAspect="true"/>
            </p:cNvPicPr>
            <p:nvPr/>
          </p:nvPicPr>
          <p:blipFill rotWithShape="true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55128" t="30619" r="21572" b="3418"/>
            <a:stretch>
              <a:fillRect/>
            </a:stretch>
          </p:blipFill>
          <p:spPr>
            <a:xfrm>
              <a:off x="10060" y="6017"/>
              <a:ext cx="2781" cy="2362"/>
            </a:xfrm>
            <a:prstGeom prst="rect">
              <a:avLst/>
            </a:prstGeom>
          </p:spPr>
        </p:pic>
        <p:pic>
          <p:nvPicPr>
            <p:cNvPr id="10" name="Imagen 8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l="78241" t="31240" r="882" b="2797"/>
            <a:stretch>
              <a:fillRect/>
            </a:stretch>
          </p:blipFill>
          <p:spPr>
            <a:xfrm>
              <a:off x="12696" y="6017"/>
              <a:ext cx="2492" cy="2362"/>
            </a:xfrm>
            <a:prstGeom prst="rect">
              <a:avLst/>
            </a:prstGeom>
          </p:spPr>
        </p:pic>
        <p:sp>
          <p:nvSpPr>
            <p:cNvPr id="15" name="CuadroTexto 9"/>
            <p:cNvSpPr txBox="true"/>
            <p:nvPr/>
          </p:nvSpPr>
          <p:spPr>
            <a:xfrm>
              <a:off x="1327" y="8105"/>
              <a:ext cx="1469" cy="87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_tradnl" alt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 CAD DESIGN</a:t>
              </a:r>
              <a:endParaRPr lang="es-ES_tradnl" alt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0"/>
            <p:cNvSpPr txBox="true"/>
            <p:nvPr/>
          </p:nvSpPr>
          <p:spPr>
            <a:xfrm>
              <a:off x="4077" y="8105"/>
              <a:ext cx="1673" cy="87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.STL</a:t>
              </a:r>
              <a:endParaRPr 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n 11"/>
            <p:cNvPicPr>
              <a:picLocks noChangeAspect="true"/>
            </p:cNvPicPr>
            <p:nvPr/>
          </p:nvPicPr>
          <p:blipFill rotWithShape="true">
            <a:blip r:embed="rId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34037" r="69951"/>
            <a:stretch>
              <a:fillRect/>
            </a:stretch>
          </p:blipFill>
          <p:spPr>
            <a:xfrm>
              <a:off x="602" y="6017"/>
              <a:ext cx="3587" cy="2362"/>
            </a:xfrm>
            <a:prstGeom prst="rect">
              <a:avLst/>
            </a:prstGeom>
          </p:spPr>
        </p:pic>
        <p:cxnSp>
          <p:nvCxnSpPr>
            <p:cNvPr id="19" name="Conector recto 20"/>
            <p:cNvCxnSpPr/>
            <p:nvPr/>
          </p:nvCxnSpPr>
          <p:spPr>
            <a:xfrm flipH="true">
              <a:off x="4208" y="6995"/>
              <a:ext cx="1128" cy="50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Conector recto 35"/>
            <p:cNvCxnSpPr/>
            <p:nvPr/>
          </p:nvCxnSpPr>
          <p:spPr>
            <a:xfrm>
              <a:off x="5590" y="7235"/>
              <a:ext cx="358" cy="43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92" name="Grupo 42"/>
            <p:cNvGrpSpPr/>
            <p:nvPr/>
          </p:nvGrpSpPr>
          <p:grpSpPr>
            <a:xfrm rot="0">
              <a:off x="3430" y="6017"/>
              <a:ext cx="3587" cy="2362"/>
              <a:chOff x="2377440" y="1472180"/>
              <a:chExt cx="2948048" cy="1941443"/>
            </a:xfrm>
          </p:grpSpPr>
          <p:pic>
            <p:nvPicPr>
              <p:cNvPr id="93" name="Imagen 3"/>
              <p:cNvPicPr>
                <a:picLocks noChangeAspect="true"/>
              </p:cNvPicPr>
              <p:nvPr/>
            </p:nvPicPr>
            <p:blipFill rotWithShape="true">
              <a:blip r:embed="rId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false"/>
                  </a:ext>
                </a:extLst>
              </a:blip>
              <a:srcRect t="34037" r="69951"/>
              <a:stretch>
                <a:fillRect/>
              </a:stretch>
            </p:blipFill>
            <p:spPr>
              <a:xfrm>
                <a:off x="2377440" y="1472180"/>
                <a:ext cx="2948048" cy="19414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prstMaterial="softEdge"/>
            </p:spPr>
          </p:pic>
          <p:cxnSp>
            <p:nvCxnSpPr>
              <p:cNvPr id="94" name="Conector recto 15"/>
              <p:cNvCxnSpPr/>
              <p:nvPr/>
            </p:nvCxnSpPr>
            <p:spPr>
              <a:xfrm>
                <a:off x="3017520" y="2689860"/>
                <a:ext cx="316472" cy="3200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5" name="Conector recto 18"/>
              <p:cNvCxnSpPr/>
              <p:nvPr/>
            </p:nvCxnSpPr>
            <p:spPr>
              <a:xfrm flipV="true">
                <a:off x="3333992" y="2275840"/>
                <a:ext cx="616159" cy="7416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6" name="Conector recto 22"/>
              <p:cNvCxnSpPr/>
              <p:nvPr/>
            </p:nvCxnSpPr>
            <p:spPr>
              <a:xfrm flipH="true">
                <a:off x="3446780" y="1526540"/>
                <a:ext cx="236220" cy="9829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27"/>
              <p:cNvCxnSpPr/>
              <p:nvPr/>
            </p:nvCxnSpPr>
            <p:spPr>
              <a:xfrm flipH="true" flipV="true">
                <a:off x="3333992" y="2153920"/>
                <a:ext cx="112788" cy="3556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29"/>
              <p:cNvCxnSpPr/>
              <p:nvPr/>
            </p:nvCxnSpPr>
            <p:spPr>
              <a:xfrm flipV="true">
                <a:off x="3446780" y="1955800"/>
                <a:ext cx="386080" cy="553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9" name="Conector recto 31"/>
              <p:cNvCxnSpPr/>
              <p:nvPr/>
            </p:nvCxnSpPr>
            <p:spPr>
              <a:xfrm>
                <a:off x="3705860" y="1567180"/>
                <a:ext cx="447288" cy="9103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0" name="Conector recto 33"/>
              <p:cNvCxnSpPr/>
              <p:nvPr/>
            </p:nvCxnSpPr>
            <p:spPr>
              <a:xfrm>
                <a:off x="4158228" y="2461260"/>
                <a:ext cx="47442" cy="54864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1" name="Conector recto 37"/>
              <p:cNvCxnSpPr/>
              <p:nvPr/>
            </p:nvCxnSpPr>
            <p:spPr>
              <a:xfrm>
                <a:off x="3683000" y="1535180"/>
                <a:ext cx="522670" cy="147472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2" name="Conector recto 39"/>
              <p:cNvCxnSpPr/>
              <p:nvPr/>
            </p:nvCxnSpPr>
            <p:spPr>
              <a:xfrm flipH="true">
                <a:off x="2857847" y="1526540"/>
                <a:ext cx="825153" cy="148336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3" name="Conector recto 41"/>
              <p:cNvCxnSpPr/>
              <p:nvPr/>
            </p:nvCxnSpPr>
            <p:spPr>
              <a:xfrm>
                <a:off x="2847340" y="3009900"/>
                <a:ext cx="1372372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Conector recto 43"/>
            <p:cNvCxnSpPr/>
            <p:nvPr/>
          </p:nvCxnSpPr>
          <p:spPr>
            <a:xfrm>
              <a:off x="4411" y="7165"/>
              <a:ext cx="187" cy="7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5" name="Conector recto 45"/>
            <p:cNvCxnSpPr/>
            <p:nvPr/>
          </p:nvCxnSpPr>
          <p:spPr>
            <a:xfrm flipH="true">
              <a:off x="4595" y="7259"/>
              <a:ext cx="141" cy="64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6" name="Conector recto 47"/>
            <p:cNvCxnSpPr/>
            <p:nvPr/>
          </p:nvCxnSpPr>
          <p:spPr>
            <a:xfrm flipH="true">
              <a:off x="4602" y="6609"/>
              <a:ext cx="600" cy="126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7" name="Conector recto 61"/>
            <p:cNvCxnSpPr/>
            <p:nvPr/>
          </p:nvCxnSpPr>
          <p:spPr>
            <a:xfrm>
              <a:off x="4593" y="6847"/>
              <a:ext cx="9" cy="102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8" name="Conector recto 66"/>
            <p:cNvCxnSpPr/>
            <p:nvPr/>
          </p:nvCxnSpPr>
          <p:spPr>
            <a:xfrm>
              <a:off x="5018" y="6083"/>
              <a:ext cx="939" cy="159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Conector recto 69"/>
            <p:cNvCxnSpPr/>
            <p:nvPr/>
          </p:nvCxnSpPr>
          <p:spPr>
            <a:xfrm flipH="true">
              <a:off x="5651" y="7679"/>
              <a:ext cx="304" cy="20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0" name="Conector recto 72"/>
            <p:cNvCxnSpPr/>
            <p:nvPr/>
          </p:nvCxnSpPr>
          <p:spPr>
            <a:xfrm flipH="true" flipV="true">
              <a:off x="5588" y="7234"/>
              <a:ext cx="375" cy="4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1" name="CuadroTexto 74"/>
            <p:cNvSpPr txBox="true"/>
            <p:nvPr/>
          </p:nvSpPr>
          <p:spPr>
            <a:xfrm>
              <a:off x="7112" y="8105"/>
              <a:ext cx="1673" cy="87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.GCODE</a:t>
              </a:r>
              <a:endParaRPr 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FILE</a:t>
              </a:r>
              <a:endParaRPr lang="es-ES_tradnl" alt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CuadroTexto 75"/>
            <p:cNvSpPr txBox="true"/>
            <p:nvPr/>
          </p:nvSpPr>
          <p:spPr>
            <a:xfrm>
              <a:off x="9933" y="8105"/>
              <a:ext cx="1947" cy="87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endParaRPr 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alt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PRINTING</a:t>
              </a:r>
              <a:endParaRPr lang="es-ES_tradnl" alt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CuadroTexto 84"/>
            <p:cNvSpPr txBox="true"/>
            <p:nvPr/>
          </p:nvSpPr>
          <p:spPr>
            <a:xfrm>
              <a:off x="12185" y="8291"/>
              <a:ext cx="2946" cy="514"/>
            </a:xfrm>
            <a:prstGeom prst="roundRect">
              <a:avLst/>
            </a:prstGeom>
            <a:solidFill>
              <a:srgbClr val="C8F8EF"/>
            </a:solidFill>
            <a:ln w="38100">
              <a:solidFill>
                <a:srgbClr val="14A08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POSTPROCES</a:t>
              </a:r>
              <a:r>
                <a:rPr lang="es-ES_tradnl" alt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6860</Words>
  <Application>WPS Presentation</Application>
  <PresentationFormat>Custom</PresentationFormat>
  <Paragraphs>435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Trebuchet MS</vt:lpstr>
      <vt:lpstr>Times New Roman</vt:lpstr>
      <vt:lpstr>Calibri</vt:lpstr>
      <vt:lpstr>Wingdings</vt:lpstr>
      <vt:lpstr>Times New Roman</vt:lpstr>
      <vt:lpstr>微软雅黑</vt:lpstr>
      <vt:lpstr>Arial Unicode MS</vt:lpstr>
      <vt:lpstr>1_Tema de Office</vt:lpstr>
      <vt:lpstr>PowerPoint 演示文稿</vt:lpstr>
      <vt:lpstr>IO3 Personalized input devices</vt:lpstr>
      <vt:lpstr>IO3 Personalized input devices</vt:lpstr>
      <vt:lpstr>IO3 Personalized input devices</vt:lpstr>
      <vt:lpstr>IO3 Personalized input devices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IO3: What do we need?</vt:lpstr>
      <vt:lpstr>IO3 Personalized input devices</vt:lpstr>
      <vt:lpstr>IO3 Personalized input devices</vt:lpstr>
      <vt:lpstr>IO3 Personalized input devices</vt:lpstr>
      <vt:lpstr>IO3 Personalized input devices</vt:lpstr>
      <vt:lpstr>IO3 Personalized input devices</vt:lpstr>
      <vt:lpstr>IO3 Personalized input devices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EURODDIP_e</dc:creator>
  <cp:lastModifiedBy>wilco</cp:lastModifiedBy>
  <cp:revision>53</cp:revision>
  <dcterms:created xsi:type="dcterms:W3CDTF">2021-06-03T11:49:40Z</dcterms:created>
  <dcterms:modified xsi:type="dcterms:W3CDTF">2021-06-03T11:49:40Z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0x010100470FDEA4AE32C44093CFF807E80E63AF</vt:lpwstr>
  </property>
  <property fmtid="{D5CDD505-2E9C-101B-9397-08002B2CF9AE}" pid="3" name="KSOProductBuildVer">
    <vt:lpwstr>1033-11.1.0.10161</vt:lpwstr>
  </property>
</Properties>
</file>